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306" r:id="rId4"/>
    <p:sldId id="307" r:id="rId5"/>
    <p:sldId id="295" r:id="rId6"/>
    <p:sldId id="296" r:id="rId7"/>
    <p:sldId id="297" r:id="rId8"/>
    <p:sldId id="300" r:id="rId9"/>
    <p:sldId id="292" r:id="rId10"/>
    <p:sldId id="293" r:id="rId11"/>
    <p:sldId id="294" r:id="rId12"/>
    <p:sldId id="301" r:id="rId13"/>
    <p:sldId id="288" r:id="rId14"/>
    <p:sldId id="289" r:id="rId15"/>
    <p:sldId id="290" r:id="rId16"/>
    <p:sldId id="291" r:id="rId17"/>
    <p:sldId id="302" r:id="rId18"/>
    <p:sldId id="283" r:id="rId19"/>
    <p:sldId id="284" r:id="rId20"/>
    <p:sldId id="285" r:id="rId21"/>
    <p:sldId id="286" r:id="rId22"/>
    <p:sldId id="287" r:id="rId23"/>
    <p:sldId id="303" r:id="rId24"/>
    <p:sldId id="273" r:id="rId25"/>
    <p:sldId id="274" r:id="rId26"/>
    <p:sldId id="275" r:id="rId27"/>
    <p:sldId id="261" r:id="rId28"/>
    <p:sldId id="276" r:id="rId29"/>
    <p:sldId id="277" r:id="rId30"/>
    <p:sldId id="304" r:id="rId31"/>
    <p:sldId id="266" r:id="rId32"/>
    <p:sldId id="267" r:id="rId33"/>
    <p:sldId id="268" r:id="rId34"/>
    <p:sldId id="269" r:id="rId35"/>
    <p:sldId id="305" r:id="rId36"/>
    <p:sldId id="256" r:id="rId37"/>
    <p:sldId id="257" r:id="rId38"/>
    <p:sldId id="260" r:id="rId39"/>
    <p:sldId id="262" r:id="rId40"/>
    <p:sldId id="263" r:id="rId41"/>
    <p:sldId id="264" r:id="rId42"/>
    <p:sldId id="265" r:id="rId43"/>
    <p:sldId id="25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B99F9C-2B08-42A3-A4A0-6DCA56568F84}" v="46" dt="2025-10-31T23:02:44.181"/>
    <p1510:client id="{46EB6BBF-E102-42C4-A515-B087DCFF3FE9}" v="1" dt="2025-10-31T23:17:58.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48"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ple Kaul" userId="3562b8f531e2676b" providerId="LiveId" clId="{BB820041-65F2-4D37-96B1-31E7095FCC0C}"/>
    <pc:docChg chg="undo custSel addSld delSld modSld sldOrd">
      <pc:chgData name="Dimple Kaul" userId="3562b8f531e2676b" providerId="LiveId" clId="{BB820041-65F2-4D37-96B1-31E7095FCC0C}" dt="2025-10-31T23:18:03.581" v="463" actId="207"/>
      <pc:docMkLst>
        <pc:docMk/>
      </pc:docMkLst>
      <pc:sldChg chg="modSp mod">
        <pc:chgData name="Dimple Kaul" userId="3562b8f531e2676b" providerId="LiveId" clId="{BB820041-65F2-4D37-96B1-31E7095FCC0C}" dt="2025-10-31T22:48:54.307" v="292" actId="20577"/>
        <pc:sldMkLst>
          <pc:docMk/>
          <pc:sldMk cId="3772792562" sldId="258"/>
        </pc:sldMkLst>
        <pc:spChg chg="mod">
          <ac:chgData name="Dimple Kaul" userId="3562b8f531e2676b" providerId="LiveId" clId="{BB820041-65F2-4D37-96B1-31E7095FCC0C}" dt="2025-10-31T22:48:54.307" v="292" actId="20577"/>
          <ac:spMkLst>
            <pc:docMk/>
            <pc:sldMk cId="3772792562" sldId="258"/>
            <ac:spMk id="2" creationId="{02A375E6-3374-8938-4913-5208247CD50A}"/>
          </ac:spMkLst>
        </pc:spChg>
        <pc:spChg chg="mod">
          <ac:chgData name="Dimple Kaul" userId="3562b8f531e2676b" providerId="LiveId" clId="{BB820041-65F2-4D37-96B1-31E7095FCC0C}" dt="2025-10-31T22:48:35.119" v="290" actId="1076"/>
          <ac:spMkLst>
            <pc:docMk/>
            <pc:sldMk cId="3772792562" sldId="258"/>
            <ac:spMk id="14" creationId="{282570FB-A331-D41F-D00C-39AC06CE7488}"/>
          </ac:spMkLst>
        </pc:spChg>
      </pc:sldChg>
      <pc:sldChg chg="add">
        <pc:chgData name="Dimple Kaul" userId="3562b8f531e2676b" providerId="LiveId" clId="{BB820041-65F2-4D37-96B1-31E7095FCC0C}" dt="2025-10-31T21:21:04.316" v="51"/>
        <pc:sldMkLst>
          <pc:docMk/>
          <pc:sldMk cId="1370568283" sldId="261"/>
        </pc:sldMkLst>
      </pc:sldChg>
      <pc:sldChg chg="modSp add mod">
        <pc:chgData name="Dimple Kaul" userId="3562b8f531e2676b" providerId="LiveId" clId="{BB820041-65F2-4D37-96B1-31E7095FCC0C}" dt="2025-10-31T21:20:21.512" v="46" actId="6549"/>
        <pc:sldMkLst>
          <pc:docMk/>
          <pc:sldMk cId="4017815918" sldId="266"/>
        </pc:sldMkLst>
        <pc:spChg chg="mod">
          <ac:chgData name="Dimple Kaul" userId="3562b8f531e2676b" providerId="LiveId" clId="{BB820041-65F2-4D37-96B1-31E7095FCC0C}" dt="2025-10-31T21:20:21.512" v="46" actId="6549"/>
          <ac:spMkLst>
            <pc:docMk/>
            <pc:sldMk cId="4017815918" sldId="266"/>
            <ac:spMk id="6" creationId="{A8118EC1-A67B-C853-8841-36A0101920E5}"/>
          </ac:spMkLst>
        </pc:spChg>
      </pc:sldChg>
      <pc:sldChg chg="add">
        <pc:chgData name="Dimple Kaul" userId="3562b8f531e2676b" providerId="LiveId" clId="{BB820041-65F2-4D37-96B1-31E7095FCC0C}" dt="2025-10-31T21:18:53.220" v="0"/>
        <pc:sldMkLst>
          <pc:docMk/>
          <pc:sldMk cId="2606467164" sldId="267"/>
        </pc:sldMkLst>
      </pc:sldChg>
      <pc:sldChg chg="add">
        <pc:chgData name="Dimple Kaul" userId="3562b8f531e2676b" providerId="LiveId" clId="{BB820041-65F2-4D37-96B1-31E7095FCC0C}" dt="2025-10-31T21:18:53.220" v="0"/>
        <pc:sldMkLst>
          <pc:docMk/>
          <pc:sldMk cId="1991338123" sldId="268"/>
        </pc:sldMkLst>
      </pc:sldChg>
      <pc:sldChg chg="delSp modSp add mod">
        <pc:chgData name="Dimple Kaul" userId="3562b8f531e2676b" providerId="LiveId" clId="{BB820041-65F2-4D37-96B1-31E7095FCC0C}" dt="2025-10-31T21:20:33.841" v="49" actId="1076"/>
        <pc:sldMkLst>
          <pc:docMk/>
          <pc:sldMk cId="3301428892" sldId="269"/>
        </pc:sldMkLst>
        <pc:spChg chg="del mod">
          <ac:chgData name="Dimple Kaul" userId="3562b8f531e2676b" providerId="LiveId" clId="{BB820041-65F2-4D37-96B1-31E7095FCC0C}" dt="2025-10-31T21:20:30.677" v="48" actId="478"/>
          <ac:spMkLst>
            <pc:docMk/>
            <pc:sldMk cId="3301428892" sldId="269"/>
            <ac:spMk id="2" creationId="{02A375E6-3374-8938-4913-5208247CD50A}"/>
          </ac:spMkLst>
        </pc:spChg>
        <pc:spChg chg="mod">
          <ac:chgData name="Dimple Kaul" userId="3562b8f531e2676b" providerId="LiveId" clId="{BB820041-65F2-4D37-96B1-31E7095FCC0C}" dt="2025-10-31T21:20:33.841" v="49" actId="1076"/>
          <ac:spMkLst>
            <pc:docMk/>
            <pc:sldMk cId="3301428892" sldId="269"/>
            <ac:spMk id="14" creationId="{282570FB-A331-D41F-D00C-39AC06CE7488}"/>
          </ac:spMkLst>
        </pc:spChg>
      </pc:sldChg>
      <pc:sldChg chg="new del">
        <pc:chgData name="Dimple Kaul" userId="3562b8f531e2676b" providerId="LiveId" clId="{BB820041-65F2-4D37-96B1-31E7095FCC0C}" dt="2025-10-31T21:19:09.655" v="3" actId="47"/>
        <pc:sldMkLst>
          <pc:docMk/>
          <pc:sldMk cId="3985810497" sldId="270"/>
        </pc:sldMkLst>
      </pc:sldChg>
      <pc:sldChg chg="delSp modSp add del mod">
        <pc:chgData name="Dimple Kaul" userId="3562b8f531e2676b" providerId="LiveId" clId="{BB820041-65F2-4D37-96B1-31E7095FCC0C}" dt="2025-10-31T22:47:14.041" v="279" actId="47"/>
        <pc:sldMkLst>
          <pc:docMk/>
          <pc:sldMk cId="1186462477" sldId="271"/>
        </pc:sldMkLst>
        <pc:spChg chg="del">
          <ac:chgData name="Dimple Kaul" userId="3562b8f531e2676b" providerId="LiveId" clId="{BB820041-65F2-4D37-96B1-31E7095FCC0C}" dt="2025-10-31T21:19:33.948" v="19" actId="478"/>
          <ac:spMkLst>
            <pc:docMk/>
            <pc:sldMk cId="1186462477" sldId="271"/>
            <ac:spMk id="2" creationId="{19BF6214-0067-38C7-3F2E-F7E088544959}"/>
          </ac:spMkLst>
        </pc:spChg>
        <pc:spChg chg="mod">
          <ac:chgData name="Dimple Kaul" userId="3562b8f531e2676b" providerId="LiveId" clId="{BB820041-65F2-4D37-96B1-31E7095FCC0C}" dt="2025-10-31T21:20:12.539" v="45" actId="20577"/>
          <ac:spMkLst>
            <pc:docMk/>
            <pc:sldMk cId="1186462477" sldId="271"/>
            <ac:spMk id="3" creationId="{383C8E00-D4A6-CFA5-BB6D-8F634EC5338F}"/>
          </ac:spMkLst>
        </pc:spChg>
        <pc:spChg chg="del">
          <ac:chgData name="Dimple Kaul" userId="3562b8f531e2676b" providerId="LiveId" clId="{BB820041-65F2-4D37-96B1-31E7095FCC0C}" dt="2025-10-31T21:19:31.609" v="18" actId="478"/>
          <ac:spMkLst>
            <pc:docMk/>
            <pc:sldMk cId="1186462477" sldId="271"/>
            <ac:spMk id="14" creationId="{5AE57C86-0BDB-DDC7-5964-085B66756889}"/>
          </ac:spMkLst>
        </pc:spChg>
      </pc:sldChg>
      <pc:sldChg chg="new del">
        <pc:chgData name="Dimple Kaul" userId="3562b8f531e2676b" providerId="LiveId" clId="{BB820041-65F2-4D37-96B1-31E7095FCC0C}" dt="2025-10-31T21:21:21.928" v="53" actId="47"/>
        <pc:sldMkLst>
          <pc:docMk/>
          <pc:sldMk cId="3677311656" sldId="272"/>
        </pc:sldMkLst>
      </pc:sldChg>
      <pc:sldChg chg="add">
        <pc:chgData name="Dimple Kaul" userId="3562b8f531e2676b" providerId="LiveId" clId="{BB820041-65F2-4D37-96B1-31E7095FCC0C}" dt="2025-10-31T21:21:04.316" v="51"/>
        <pc:sldMkLst>
          <pc:docMk/>
          <pc:sldMk cId="3747711485" sldId="273"/>
        </pc:sldMkLst>
      </pc:sldChg>
      <pc:sldChg chg="add">
        <pc:chgData name="Dimple Kaul" userId="3562b8f531e2676b" providerId="LiveId" clId="{BB820041-65F2-4D37-96B1-31E7095FCC0C}" dt="2025-10-31T21:21:04.316" v="51"/>
        <pc:sldMkLst>
          <pc:docMk/>
          <pc:sldMk cId="4198490713" sldId="274"/>
        </pc:sldMkLst>
      </pc:sldChg>
      <pc:sldChg chg="add">
        <pc:chgData name="Dimple Kaul" userId="3562b8f531e2676b" providerId="LiveId" clId="{BB820041-65F2-4D37-96B1-31E7095FCC0C}" dt="2025-10-31T21:21:04.316" v="51"/>
        <pc:sldMkLst>
          <pc:docMk/>
          <pc:sldMk cId="3524435654" sldId="275"/>
        </pc:sldMkLst>
      </pc:sldChg>
      <pc:sldChg chg="add">
        <pc:chgData name="Dimple Kaul" userId="3562b8f531e2676b" providerId="LiveId" clId="{BB820041-65F2-4D37-96B1-31E7095FCC0C}" dt="2025-10-31T21:21:04.316" v="51"/>
        <pc:sldMkLst>
          <pc:docMk/>
          <pc:sldMk cId="3335078823" sldId="276"/>
        </pc:sldMkLst>
      </pc:sldChg>
      <pc:sldChg chg="modSp add mod">
        <pc:chgData name="Dimple Kaul" userId="3562b8f531e2676b" providerId="LiveId" clId="{BB820041-65F2-4D37-96B1-31E7095FCC0C}" dt="2025-10-31T22:45:32.468" v="246" actId="6549"/>
        <pc:sldMkLst>
          <pc:docMk/>
          <pc:sldMk cId="4081331775" sldId="277"/>
        </pc:sldMkLst>
        <pc:spChg chg="mod">
          <ac:chgData name="Dimple Kaul" userId="3562b8f531e2676b" providerId="LiveId" clId="{BB820041-65F2-4D37-96B1-31E7095FCC0C}" dt="2025-10-31T22:45:32.468" v="246" actId="6549"/>
          <ac:spMkLst>
            <pc:docMk/>
            <pc:sldMk cId="4081331775" sldId="277"/>
            <ac:spMk id="14" creationId="{282570FB-A331-D41F-D00C-39AC06CE7488}"/>
          </ac:spMkLst>
        </pc:spChg>
      </pc:sldChg>
      <pc:sldChg chg="add del">
        <pc:chgData name="Dimple Kaul" userId="3562b8f531e2676b" providerId="LiveId" clId="{BB820041-65F2-4D37-96B1-31E7095FCC0C}" dt="2025-10-31T22:46:10.060" v="248" actId="47"/>
        <pc:sldMkLst>
          <pc:docMk/>
          <pc:sldMk cId="1620613359" sldId="278"/>
        </pc:sldMkLst>
      </pc:sldChg>
      <pc:sldChg chg="addSp modSp add del">
        <pc:chgData name="Dimple Kaul" userId="3562b8f531e2676b" providerId="LiveId" clId="{BB820041-65F2-4D37-96B1-31E7095FCC0C}" dt="2025-10-31T22:38:04.669" v="171" actId="47"/>
        <pc:sldMkLst>
          <pc:docMk/>
          <pc:sldMk cId="3948151379" sldId="279"/>
        </pc:sldMkLst>
        <pc:spChg chg="add mod">
          <ac:chgData name="Dimple Kaul" userId="3562b8f531e2676b" providerId="LiveId" clId="{BB820041-65F2-4D37-96B1-31E7095FCC0C}" dt="2025-10-31T22:35:38.526" v="119"/>
          <ac:spMkLst>
            <pc:docMk/>
            <pc:sldMk cId="3948151379" sldId="279"/>
            <ac:spMk id="2" creationId="{AF409C31-F910-F254-CCCD-FFCE3A370DFD}"/>
          </ac:spMkLst>
        </pc:spChg>
      </pc:sldChg>
      <pc:sldChg chg="add del">
        <pc:chgData name="Dimple Kaul" userId="3562b8f531e2676b" providerId="LiveId" clId="{BB820041-65F2-4D37-96B1-31E7095FCC0C}" dt="2025-10-31T22:39:35.651" v="184" actId="47"/>
        <pc:sldMkLst>
          <pc:docMk/>
          <pc:sldMk cId="965550725" sldId="280"/>
        </pc:sldMkLst>
      </pc:sldChg>
      <pc:sldChg chg="addSp add del mod">
        <pc:chgData name="Dimple Kaul" userId="3562b8f531e2676b" providerId="LiveId" clId="{BB820041-65F2-4D37-96B1-31E7095FCC0C}" dt="2025-10-31T22:45:14.089" v="243" actId="47"/>
        <pc:sldMkLst>
          <pc:docMk/>
          <pc:sldMk cId="2697235302" sldId="281"/>
        </pc:sldMkLst>
        <pc:spChg chg="add">
          <ac:chgData name="Dimple Kaul" userId="3562b8f531e2676b" providerId="LiveId" clId="{BB820041-65F2-4D37-96B1-31E7095FCC0C}" dt="2025-10-31T22:43:37.791" v="209" actId="22"/>
          <ac:spMkLst>
            <pc:docMk/>
            <pc:sldMk cId="2697235302" sldId="281"/>
            <ac:spMk id="4" creationId="{EA56EE9F-BC4A-2627-C66C-11792E2FD5DF}"/>
          </ac:spMkLst>
        </pc:spChg>
      </pc:sldChg>
      <pc:sldChg chg="add del">
        <pc:chgData name="Dimple Kaul" userId="3562b8f531e2676b" providerId="LiveId" clId="{BB820041-65F2-4D37-96B1-31E7095FCC0C}" dt="2025-10-31T22:41:06.627" v="196" actId="47"/>
        <pc:sldMkLst>
          <pc:docMk/>
          <pc:sldMk cId="4129014899" sldId="282"/>
        </pc:sldMkLst>
      </pc:sldChg>
      <pc:sldChg chg="add">
        <pc:chgData name="Dimple Kaul" userId="3562b8f531e2676b" providerId="LiveId" clId="{BB820041-65F2-4D37-96B1-31E7095FCC0C}" dt="2025-10-31T21:22:01.576" v="58"/>
        <pc:sldMkLst>
          <pc:docMk/>
          <pc:sldMk cId="1463340494" sldId="283"/>
        </pc:sldMkLst>
      </pc:sldChg>
      <pc:sldChg chg="add">
        <pc:chgData name="Dimple Kaul" userId="3562b8f531e2676b" providerId="LiveId" clId="{BB820041-65F2-4D37-96B1-31E7095FCC0C}" dt="2025-10-31T21:22:01.576" v="58"/>
        <pc:sldMkLst>
          <pc:docMk/>
          <pc:sldMk cId="97767470" sldId="284"/>
        </pc:sldMkLst>
      </pc:sldChg>
      <pc:sldChg chg="add">
        <pc:chgData name="Dimple Kaul" userId="3562b8f531e2676b" providerId="LiveId" clId="{BB820041-65F2-4D37-96B1-31E7095FCC0C}" dt="2025-10-31T21:22:01.576" v="58"/>
        <pc:sldMkLst>
          <pc:docMk/>
          <pc:sldMk cId="2794738802" sldId="285"/>
        </pc:sldMkLst>
      </pc:sldChg>
      <pc:sldChg chg="add">
        <pc:chgData name="Dimple Kaul" userId="3562b8f531e2676b" providerId="LiveId" clId="{BB820041-65F2-4D37-96B1-31E7095FCC0C}" dt="2025-10-31T21:22:01.576" v="58"/>
        <pc:sldMkLst>
          <pc:docMk/>
          <pc:sldMk cId="3038256228" sldId="286"/>
        </pc:sldMkLst>
      </pc:sldChg>
      <pc:sldChg chg="add">
        <pc:chgData name="Dimple Kaul" userId="3562b8f531e2676b" providerId="LiveId" clId="{BB820041-65F2-4D37-96B1-31E7095FCC0C}" dt="2025-10-31T21:22:01.576" v="58"/>
        <pc:sldMkLst>
          <pc:docMk/>
          <pc:sldMk cId="3408790571" sldId="287"/>
        </pc:sldMkLst>
      </pc:sldChg>
      <pc:sldChg chg="add">
        <pc:chgData name="Dimple Kaul" userId="3562b8f531e2676b" providerId="LiveId" clId="{BB820041-65F2-4D37-96B1-31E7095FCC0C}" dt="2025-10-31T21:22:22.418" v="59"/>
        <pc:sldMkLst>
          <pc:docMk/>
          <pc:sldMk cId="4016524122" sldId="288"/>
        </pc:sldMkLst>
      </pc:sldChg>
      <pc:sldChg chg="add">
        <pc:chgData name="Dimple Kaul" userId="3562b8f531e2676b" providerId="LiveId" clId="{BB820041-65F2-4D37-96B1-31E7095FCC0C}" dt="2025-10-31T21:22:22.418" v="59"/>
        <pc:sldMkLst>
          <pc:docMk/>
          <pc:sldMk cId="2747310893" sldId="289"/>
        </pc:sldMkLst>
      </pc:sldChg>
      <pc:sldChg chg="add">
        <pc:chgData name="Dimple Kaul" userId="3562b8f531e2676b" providerId="LiveId" clId="{BB820041-65F2-4D37-96B1-31E7095FCC0C}" dt="2025-10-31T21:22:22.418" v="59"/>
        <pc:sldMkLst>
          <pc:docMk/>
          <pc:sldMk cId="2792364094" sldId="290"/>
        </pc:sldMkLst>
      </pc:sldChg>
      <pc:sldChg chg="add">
        <pc:chgData name="Dimple Kaul" userId="3562b8f531e2676b" providerId="LiveId" clId="{BB820041-65F2-4D37-96B1-31E7095FCC0C}" dt="2025-10-31T21:22:22.418" v="59"/>
        <pc:sldMkLst>
          <pc:docMk/>
          <pc:sldMk cId="849461535" sldId="291"/>
        </pc:sldMkLst>
      </pc:sldChg>
      <pc:sldChg chg="add">
        <pc:chgData name="Dimple Kaul" userId="3562b8f531e2676b" providerId="LiveId" clId="{BB820041-65F2-4D37-96B1-31E7095FCC0C}" dt="2025-10-31T21:22:43.362" v="60"/>
        <pc:sldMkLst>
          <pc:docMk/>
          <pc:sldMk cId="3284684422" sldId="292"/>
        </pc:sldMkLst>
      </pc:sldChg>
      <pc:sldChg chg="add">
        <pc:chgData name="Dimple Kaul" userId="3562b8f531e2676b" providerId="LiveId" clId="{BB820041-65F2-4D37-96B1-31E7095FCC0C}" dt="2025-10-31T21:22:43.362" v="60"/>
        <pc:sldMkLst>
          <pc:docMk/>
          <pc:sldMk cId="2108130542" sldId="293"/>
        </pc:sldMkLst>
      </pc:sldChg>
      <pc:sldChg chg="add">
        <pc:chgData name="Dimple Kaul" userId="3562b8f531e2676b" providerId="LiveId" clId="{BB820041-65F2-4D37-96B1-31E7095FCC0C}" dt="2025-10-31T21:22:43.362" v="60"/>
        <pc:sldMkLst>
          <pc:docMk/>
          <pc:sldMk cId="2470282061" sldId="294"/>
        </pc:sldMkLst>
      </pc:sldChg>
      <pc:sldChg chg="modSp add mod">
        <pc:chgData name="Dimple Kaul" userId="3562b8f531e2676b" providerId="LiveId" clId="{BB820041-65F2-4D37-96B1-31E7095FCC0C}" dt="2025-10-31T23:18:03.581" v="463" actId="207"/>
        <pc:sldMkLst>
          <pc:docMk/>
          <pc:sldMk cId="1801779975" sldId="295"/>
        </pc:sldMkLst>
        <pc:spChg chg="mod">
          <ac:chgData name="Dimple Kaul" userId="3562b8f531e2676b" providerId="LiveId" clId="{BB820041-65F2-4D37-96B1-31E7095FCC0C}" dt="2025-10-31T23:18:03.581" v="463" actId="207"/>
          <ac:spMkLst>
            <pc:docMk/>
            <pc:sldMk cId="1801779975" sldId="295"/>
            <ac:spMk id="9" creationId="{CCEC2A4B-1913-0FE5-DB94-2229E380457B}"/>
          </ac:spMkLst>
        </pc:spChg>
      </pc:sldChg>
      <pc:sldChg chg="add">
        <pc:chgData name="Dimple Kaul" userId="3562b8f531e2676b" providerId="LiveId" clId="{BB820041-65F2-4D37-96B1-31E7095FCC0C}" dt="2025-10-31T21:22:59.473" v="61"/>
        <pc:sldMkLst>
          <pc:docMk/>
          <pc:sldMk cId="3249141064" sldId="296"/>
        </pc:sldMkLst>
      </pc:sldChg>
      <pc:sldChg chg="add">
        <pc:chgData name="Dimple Kaul" userId="3562b8f531e2676b" providerId="LiveId" clId="{BB820041-65F2-4D37-96B1-31E7095FCC0C}" dt="2025-10-31T21:22:59.473" v="61"/>
        <pc:sldMkLst>
          <pc:docMk/>
          <pc:sldMk cId="87319318" sldId="297"/>
        </pc:sldMkLst>
      </pc:sldChg>
      <pc:sldChg chg="addSp delSp modSp add mod">
        <pc:chgData name="Dimple Kaul" userId="3562b8f531e2676b" providerId="LiveId" clId="{BB820041-65F2-4D37-96B1-31E7095FCC0C}" dt="2025-10-31T23:17:39.416" v="459" actId="20577"/>
        <pc:sldMkLst>
          <pc:docMk/>
          <pc:sldMk cId="2281818400" sldId="298"/>
        </pc:sldMkLst>
        <pc:spChg chg="add mod">
          <ac:chgData name="Dimple Kaul" userId="3562b8f531e2676b" providerId="LiveId" clId="{BB820041-65F2-4D37-96B1-31E7095FCC0C}" dt="2025-10-31T21:30:51.232" v="87" actId="20577"/>
          <ac:spMkLst>
            <pc:docMk/>
            <pc:sldMk cId="2281818400" sldId="298"/>
            <ac:spMk id="2" creationId="{5E3BDE54-C394-467A-8C5A-F277311DA298}"/>
          </ac:spMkLst>
        </pc:spChg>
        <pc:spChg chg="mod">
          <ac:chgData name="Dimple Kaul" userId="3562b8f531e2676b" providerId="LiveId" clId="{BB820041-65F2-4D37-96B1-31E7095FCC0C}" dt="2025-10-31T23:17:39.416" v="459" actId="20577"/>
          <ac:spMkLst>
            <pc:docMk/>
            <pc:sldMk cId="2281818400" sldId="298"/>
            <ac:spMk id="3" creationId="{F965DC17-CA34-4042-8973-40E5439A62C5}"/>
          </ac:spMkLst>
        </pc:spChg>
        <pc:spChg chg="add mod">
          <ac:chgData name="Dimple Kaul" userId="3562b8f531e2676b" providerId="LiveId" clId="{BB820041-65F2-4D37-96B1-31E7095FCC0C}" dt="2025-10-31T23:00:43.484" v="415" actId="20577"/>
          <ac:spMkLst>
            <pc:docMk/>
            <pc:sldMk cId="2281818400" sldId="298"/>
            <ac:spMk id="4" creationId="{1DBF2683-697D-5170-7FF6-06D65705670F}"/>
          </ac:spMkLst>
        </pc:spChg>
        <pc:spChg chg="add del">
          <ac:chgData name="Dimple Kaul" userId="3562b8f531e2676b" providerId="LiveId" clId="{BB820041-65F2-4D37-96B1-31E7095FCC0C}" dt="2025-10-31T22:57:14.608" v="380" actId="22"/>
          <ac:spMkLst>
            <pc:docMk/>
            <pc:sldMk cId="2281818400" sldId="298"/>
            <ac:spMk id="6" creationId="{AD2818C5-C22D-883C-C7CF-889202C41AD6}"/>
          </ac:spMkLst>
        </pc:spChg>
      </pc:sldChg>
      <pc:sldChg chg="modSp add mod ord">
        <pc:chgData name="Dimple Kaul" userId="3562b8f531e2676b" providerId="LiveId" clId="{BB820041-65F2-4D37-96B1-31E7095FCC0C}" dt="2025-10-31T23:03:40.942" v="455" actId="1076"/>
        <pc:sldMkLst>
          <pc:docMk/>
          <pc:sldMk cId="1316659778" sldId="299"/>
        </pc:sldMkLst>
        <pc:spChg chg="mod">
          <ac:chgData name="Dimple Kaul" userId="3562b8f531e2676b" providerId="LiveId" clId="{BB820041-65F2-4D37-96B1-31E7095FCC0C}" dt="2025-10-31T23:03:40.942" v="455" actId="1076"/>
          <ac:spMkLst>
            <pc:docMk/>
            <pc:sldMk cId="1316659778" sldId="299"/>
            <ac:spMk id="3" creationId="{D907E653-8A7F-E5C4-C2D5-BA4B43A9F17F}"/>
          </ac:spMkLst>
        </pc:spChg>
        <pc:spChg chg="mod">
          <ac:chgData name="Dimple Kaul" userId="3562b8f531e2676b" providerId="LiveId" clId="{BB820041-65F2-4D37-96B1-31E7095FCC0C}" dt="2025-10-31T23:03:32.519" v="452" actId="1076"/>
          <ac:spMkLst>
            <pc:docMk/>
            <pc:sldMk cId="1316659778" sldId="299"/>
            <ac:spMk id="7" creationId="{0341EA4E-977F-57A7-A68A-180D9B2F5DF4}"/>
          </ac:spMkLst>
        </pc:spChg>
      </pc:sldChg>
      <pc:sldChg chg="modSp add mod">
        <pc:chgData name="Dimple Kaul" userId="3562b8f531e2676b" providerId="LiveId" clId="{BB820041-65F2-4D37-96B1-31E7095FCC0C}" dt="2025-10-31T22:51:41.045" v="330" actId="20577"/>
        <pc:sldMkLst>
          <pc:docMk/>
          <pc:sldMk cId="963293619" sldId="300"/>
        </pc:sldMkLst>
        <pc:spChg chg="mod">
          <ac:chgData name="Dimple Kaul" userId="3562b8f531e2676b" providerId="LiveId" clId="{BB820041-65F2-4D37-96B1-31E7095FCC0C}" dt="2025-10-31T22:51:41.045" v="330" actId="20577"/>
          <ac:spMkLst>
            <pc:docMk/>
            <pc:sldMk cId="963293619" sldId="300"/>
            <ac:spMk id="3" creationId="{C4DFE4D5-935B-B8A8-95DB-77221F79C6A6}"/>
          </ac:spMkLst>
        </pc:spChg>
        <pc:spChg chg="mod">
          <ac:chgData name="Dimple Kaul" userId="3562b8f531e2676b" providerId="LiveId" clId="{BB820041-65F2-4D37-96B1-31E7095FCC0C}" dt="2025-10-31T22:51:12.589" v="327" actId="14100"/>
          <ac:spMkLst>
            <pc:docMk/>
            <pc:sldMk cId="963293619" sldId="300"/>
            <ac:spMk id="7" creationId="{6C44B0C8-0405-CEC3-AC68-478E99FC17FA}"/>
          </ac:spMkLst>
        </pc:spChg>
      </pc:sldChg>
      <pc:sldChg chg="modSp add mod">
        <pc:chgData name="Dimple Kaul" userId="3562b8f531e2676b" providerId="LiveId" clId="{BB820041-65F2-4D37-96B1-31E7095FCC0C}" dt="2025-10-31T22:52:12.127" v="334" actId="20577"/>
        <pc:sldMkLst>
          <pc:docMk/>
          <pc:sldMk cId="773832155" sldId="301"/>
        </pc:sldMkLst>
        <pc:spChg chg="mod">
          <ac:chgData name="Dimple Kaul" userId="3562b8f531e2676b" providerId="LiveId" clId="{BB820041-65F2-4D37-96B1-31E7095FCC0C}" dt="2025-10-31T22:52:12.127" v="334" actId="20577"/>
          <ac:spMkLst>
            <pc:docMk/>
            <pc:sldMk cId="773832155" sldId="301"/>
            <ac:spMk id="3" creationId="{76E8C814-65A8-9951-2A38-6A0B7866BA0F}"/>
          </ac:spMkLst>
        </pc:spChg>
        <pc:spChg chg="mod">
          <ac:chgData name="Dimple Kaul" userId="3562b8f531e2676b" providerId="LiveId" clId="{BB820041-65F2-4D37-96B1-31E7095FCC0C}" dt="2025-10-31T22:50:49.569" v="322" actId="14100"/>
          <ac:spMkLst>
            <pc:docMk/>
            <pc:sldMk cId="773832155" sldId="301"/>
            <ac:spMk id="7" creationId="{43C09A36-AEAE-E411-C0BA-9F808D5D961B}"/>
          </ac:spMkLst>
        </pc:spChg>
      </pc:sldChg>
      <pc:sldChg chg="modSp add mod">
        <pc:chgData name="Dimple Kaul" userId="3562b8f531e2676b" providerId="LiveId" clId="{BB820041-65F2-4D37-96B1-31E7095FCC0C}" dt="2025-10-31T22:52:32.113" v="338" actId="20577"/>
        <pc:sldMkLst>
          <pc:docMk/>
          <pc:sldMk cId="2836788179" sldId="302"/>
        </pc:sldMkLst>
        <pc:spChg chg="mod">
          <ac:chgData name="Dimple Kaul" userId="3562b8f531e2676b" providerId="LiveId" clId="{BB820041-65F2-4D37-96B1-31E7095FCC0C}" dt="2025-10-31T22:52:32.113" v="338" actId="20577"/>
          <ac:spMkLst>
            <pc:docMk/>
            <pc:sldMk cId="2836788179" sldId="302"/>
            <ac:spMk id="3" creationId="{F4CF3309-79AA-0D87-EA40-84937125CD20}"/>
          </ac:spMkLst>
        </pc:spChg>
        <pc:spChg chg="mod">
          <ac:chgData name="Dimple Kaul" userId="3562b8f531e2676b" providerId="LiveId" clId="{BB820041-65F2-4D37-96B1-31E7095FCC0C}" dt="2025-10-31T22:50:28.928" v="318" actId="1076"/>
          <ac:spMkLst>
            <pc:docMk/>
            <pc:sldMk cId="2836788179" sldId="302"/>
            <ac:spMk id="7" creationId="{371302C7-337D-8B57-2869-D36C4837FB0E}"/>
          </ac:spMkLst>
        </pc:spChg>
      </pc:sldChg>
      <pc:sldChg chg="modSp add mod">
        <pc:chgData name="Dimple Kaul" userId="3562b8f531e2676b" providerId="LiveId" clId="{BB820041-65F2-4D37-96B1-31E7095FCC0C}" dt="2025-10-31T22:45:07.759" v="242" actId="1076"/>
        <pc:sldMkLst>
          <pc:docMk/>
          <pc:sldMk cId="132856005" sldId="303"/>
        </pc:sldMkLst>
        <pc:spChg chg="mod">
          <ac:chgData name="Dimple Kaul" userId="3562b8f531e2676b" providerId="LiveId" clId="{BB820041-65F2-4D37-96B1-31E7095FCC0C}" dt="2025-10-31T22:45:07.759" v="242" actId="1076"/>
          <ac:spMkLst>
            <pc:docMk/>
            <pc:sldMk cId="132856005" sldId="303"/>
            <ac:spMk id="3" creationId="{09B21A18-1D69-50D0-0D3B-962D41F6BF00}"/>
          </ac:spMkLst>
        </pc:spChg>
        <pc:spChg chg="mod">
          <ac:chgData name="Dimple Kaul" userId="3562b8f531e2676b" providerId="LiveId" clId="{BB820041-65F2-4D37-96B1-31E7095FCC0C}" dt="2025-10-31T22:44:59.816" v="240" actId="14100"/>
          <ac:spMkLst>
            <pc:docMk/>
            <pc:sldMk cId="132856005" sldId="303"/>
            <ac:spMk id="7" creationId="{C53E8334-F2A0-CC97-9143-CAF0F37CAB47}"/>
          </ac:spMkLst>
        </pc:spChg>
      </pc:sldChg>
      <pc:sldChg chg="modSp add mod">
        <pc:chgData name="Dimple Kaul" userId="3562b8f531e2676b" providerId="LiveId" clId="{BB820041-65F2-4D37-96B1-31E7095FCC0C}" dt="2025-10-31T22:46:52.863" v="277" actId="1076"/>
        <pc:sldMkLst>
          <pc:docMk/>
          <pc:sldMk cId="3020789805" sldId="304"/>
        </pc:sldMkLst>
        <pc:spChg chg="mod">
          <ac:chgData name="Dimple Kaul" userId="3562b8f531e2676b" providerId="LiveId" clId="{BB820041-65F2-4D37-96B1-31E7095FCC0C}" dt="2025-10-31T22:46:52.863" v="277" actId="1076"/>
          <ac:spMkLst>
            <pc:docMk/>
            <pc:sldMk cId="3020789805" sldId="304"/>
            <ac:spMk id="3" creationId="{119C5AEB-0649-A4A0-12E8-6770AF96A78C}"/>
          </ac:spMkLst>
        </pc:spChg>
      </pc:sldChg>
      <pc:sldChg chg="modSp add mod">
        <pc:chgData name="Dimple Kaul" userId="3562b8f531e2676b" providerId="LiveId" clId="{BB820041-65F2-4D37-96B1-31E7095FCC0C}" dt="2025-10-31T22:50:04.416" v="316" actId="20577"/>
        <pc:sldMkLst>
          <pc:docMk/>
          <pc:sldMk cId="2428368891" sldId="305"/>
        </pc:sldMkLst>
        <pc:spChg chg="mod">
          <ac:chgData name="Dimple Kaul" userId="3562b8f531e2676b" providerId="LiveId" clId="{BB820041-65F2-4D37-96B1-31E7095FCC0C}" dt="2025-10-31T22:50:04.416" v="316" actId="20577"/>
          <ac:spMkLst>
            <pc:docMk/>
            <pc:sldMk cId="2428368891" sldId="305"/>
            <ac:spMk id="3" creationId="{CF15C1D3-4A8A-C009-DE56-D6870657C5F9}"/>
          </ac:spMkLst>
        </pc:spChg>
      </pc:sldChg>
      <pc:sldChg chg="addSp delSp modSp add mod">
        <pc:chgData name="Dimple Kaul" userId="3562b8f531e2676b" providerId="LiveId" clId="{BB820041-65F2-4D37-96B1-31E7095FCC0C}" dt="2025-10-31T23:03:16.709" v="451" actId="1076"/>
        <pc:sldMkLst>
          <pc:docMk/>
          <pc:sldMk cId="80997081" sldId="306"/>
        </pc:sldMkLst>
        <pc:spChg chg="add mod">
          <ac:chgData name="Dimple Kaul" userId="3562b8f531e2676b" providerId="LiveId" clId="{BB820041-65F2-4D37-96B1-31E7095FCC0C}" dt="2025-10-31T23:02:37.448" v="436"/>
          <ac:spMkLst>
            <pc:docMk/>
            <pc:sldMk cId="80997081" sldId="306"/>
            <ac:spMk id="2" creationId="{E94F2366-2616-DE2D-15CC-EAA317DD64B6}"/>
          </ac:spMkLst>
        </pc:spChg>
        <pc:spChg chg="mod">
          <ac:chgData name="Dimple Kaul" userId="3562b8f531e2676b" providerId="LiveId" clId="{BB820041-65F2-4D37-96B1-31E7095FCC0C}" dt="2025-10-31T23:03:16.709" v="451" actId="1076"/>
          <ac:spMkLst>
            <pc:docMk/>
            <pc:sldMk cId="80997081" sldId="306"/>
            <ac:spMk id="3" creationId="{4EFB0A9B-A285-2CBF-4B5F-7CFFEC9E6582}"/>
          </ac:spMkLst>
        </pc:spChg>
        <pc:spChg chg="add mod">
          <ac:chgData name="Dimple Kaul" userId="3562b8f531e2676b" providerId="LiveId" clId="{BB820041-65F2-4D37-96B1-31E7095FCC0C}" dt="2025-10-31T23:02:53.501" v="446" actId="20577"/>
          <ac:spMkLst>
            <pc:docMk/>
            <pc:sldMk cId="80997081" sldId="306"/>
            <ac:spMk id="4" creationId="{115CF853-2493-24DB-E58A-FD613BB27FF3}"/>
          </ac:spMkLst>
        </pc:spChg>
        <pc:spChg chg="del mod">
          <ac:chgData name="Dimple Kaul" userId="3562b8f531e2676b" providerId="LiveId" clId="{BB820041-65F2-4D37-96B1-31E7095FCC0C}" dt="2025-10-31T23:00:17.226" v="404" actId="478"/>
          <ac:spMkLst>
            <pc:docMk/>
            <pc:sldMk cId="80997081" sldId="306"/>
            <ac:spMk id="7" creationId="{993C69D1-9FC0-81C3-66CC-88CE20AFC683}"/>
          </ac:spMkLst>
        </pc:spChg>
      </pc:sldChg>
      <pc:sldChg chg="add">
        <pc:chgData name="Dimple Kaul" userId="3562b8f531e2676b" providerId="LiveId" clId="{BB820041-65F2-4D37-96B1-31E7095FCC0C}" dt="2025-10-31T22:57:21.616" v="382"/>
        <pc:sldMkLst>
          <pc:docMk/>
          <pc:sldMk cId="3301527037" sldId="30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6:16:44.778"/>
    </inkml:context>
    <inkml:brush xml:id="br0">
      <inkml:brushProperty name="width" value="0.035" units="cm"/>
      <inkml:brushProperty name="height" value="0.035" units="cm"/>
      <inkml:brushProperty name="color" value="#E71224"/>
    </inkml:brush>
  </inkml:definitions>
  <inkml:trace contextRef="#ctx0" brushRef="#br0">188 665 24575,'0'4'0,"1"1"0,0-1 0,0 0 0,0 0 0,1 0 0,-1 0 0,1 0 0,0 0 0,0 0 0,5 6 0,7 16 0,-11-18 0,1 2 0,0-1 0,0 0 0,1 1 0,11 15 0,-15-24 0,0 0 0,0 0 0,0 0 0,0 0 0,0 0 0,0 0 0,0 0 0,0 0 0,0 0 0,0 0 0,1 0 0,-1-1 0,0 1 0,1-1 0,-1 1 0,0-1 0,1 1 0,-1-1 0,1 0 0,-1 0 0,1 0 0,-1 0 0,0 0 0,1 0 0,-1 0 0,1 0 0,-1 0 0,1-1 0,-1 1 0,0-1 0,1 1 0,-1-1 0,0 1 0,1-1 0,-1 0 0,0 1 0,0-1 0,0 0 0,0 0 0,1 0 0,-1 0 0,0 0 0,1-2 0,4-5 0,0 0 0,0 0 0,-1-1 0,0 1 0,0-1 0,-1-1 0,6-17 0,-4 12 0,0 0 0,10-17 0,-11 23 0,1 0 0,0-1 0,0 2 0,1-1 0,0 1 0,0 0 0,1 1 0,0 0 0,1 0 0,-1 0 0,1 1 0,1 1 0,18-9 0,-14 7 0,0 0 0,16-11 0,-18 11 0,0 0 0,0 1 0,20-8 0,-31 14 0,0-1 0,-1 1 0,1 0 0,0-1 0,0 1 0,0 0 0,0 0 0,-1 0 0,1 0 0,0 0 0,0 0 0,0 0 0,0 0 0,-1 0 0,1 0 0,0 0 0,0 0 0,0 0 0,0 1 0,-1-1 0,1 0 0,0 1 0,0-1 0,-1 1 0,1-1 0,0 1 0,0-1 0,-1 1 0,1-1 0,-1 1 0,1-1 0,-1 1 0,1 0 0,-1 0 0,1-1 0,-1 1 0,1 0 0,-1 0 0,0-1 0,1 1 0,-1 0 0,0 0 0,0 0 0,0-1 0,0 1 0,0 0 0,1 0 0,-1 0 0,-1 1 0,1 3 0,0 0 0,0 0 0,-1 0 0,0 0 0,0 0 0,0 0 0,-3 4 0,-1 2 0,-1 0 0,0 0 0,-1-1 0,0 0 0,0 0 0,-1-1 0,0 0 0,-1 0 0,0-1 0,-1 0 0,1-1 0,-16 9 0,18-13 0,1-1 0,-1 0 0,0 0 0,1-1 0,-1 0 0,0 0 0,0-1 0,-13 0 0,12 0 0,0 0 0,0 0 0,0 1 0,0 0 0,-12 3 0,-16 14 0,33-15 0,-1-1 0,1 0 0,-1 0 0,1 0 0,-1 0 0,0-1 0,0 0 0,0 0 0,0 0 0,0 0 0,0 0 0,0-1 0,0 1 0,0-1 0,-5-1 0,4 0 0,1 0 0,-1 0 0,1-1 0,-1 1 0,1-1 0,0 0 0,-1 0 0,1-1 0,0 1 0,1-1 0,-1 0 0,0 0 0,-3-5 0,-6-5 0,1-2 0,-10-16 0,6 9 0,0-1 0,-18-36 0,22 34 0,-22-29 0,28 47 0,0 0 0,0 0 0,0 0 0,-1 1 0,0 0 0,0 0 0,-16-9 0,22 15 0,1-1 0,-1 1 0,1-1 0,-1 1 0,0 0 0,1-1 0,-1 1 0,0 0 0,1-1 0,-1 1 0,0 0 0,0 0 0,1 0 0,-1 0 0,0 0 0,0-1 0,1 1 0,-1 1 0,0-1 0,0 0 0,1 0 0,-2 0 0,2 1 0,-1-1 0,1 1 0,0-1 0,0 1 0,0-1 0,0 1 0,0-1 0,0 1 0,-1 0 0,1-1 0,0 1 0,0-1 0,1 1 0,-1-1 0,0 1 0,0-1 0,0 1 0,0 0 0,0-1 0,1 1 0,-1 0 0,18 31 0,-11-24 0,0 0 0,-1 0 0,0 1 0,0 0 0,4 11 0,2 4 0,18 29 0,-20-39 0,-1 2 0,0-1 0,-2 1 0,0 1 0,6 18 0,-6 4 0,-7-39 0,0 0 0,0 0 0,0 0 0,0 1 0,0-1 0,0 0 0,0 0 0,0 0 0,0 0 0,0 0 0,0 0 0,0 0 0,0 0 0,0 0 0,0 1 0,0-1 0,0 0 0,0 0 0,0 0 0,0 0 0,0 0 0,0 0 0,0 0 0,0 0 0,0 0 0,1 0 0,-1 0 0,0 1 0,0-1 0,0 0 0,0 0 0,0 0 0,0 0 0,0 0 0,0 0 0,0 0 0,0 0 0,1 0 0,-1 0 0,0 0 0,0 0 0,0 0 0,0 0 0,0 0 0,0 0 0,0 0 0,0 0 0,0 0 0,1 0 0,-1 0 0,0 0 0,0 0 0,0 0 0,0 0 0,0 0 0,0 0 0,0 0 0,0 0 0,0 0 0,0 0 0,1-1 0,5-7 0,4-12 0,64-139 0,-64 134 0,0 1 0,-2-1 0,7-33 0,-7 10 144,-6 33-814,0 1-1,6-18 1,-6 26-313,1 0-1,0 0 1,0 0 0,6-9-1,-2 4 1100,-1-1 0,0 0-1,0 0 1,-1 0 0,4-18 0,-1-1 2928,4-34 1,-9 44-3050,3-20-1355,0 26-5466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7:20:25.924"/>
    </inkml:context>
    <inkml:brush xml:id="br0">
      <inkml:brushProperty name="width" value="0.035" units="cm"/>
      <inkml:brushProperty name="height" value="0.035" units="cm"/>
      <inkml:brushProperty name="color" value="#E71224"/>
    </inkml:brush>
  </inkml:definitions>
  <inkml:trace contextRef="#ctx0" brushRef="#br0">0 0 24575,'1'7'0,"1"-1"0,-1 1 0,1 0 0,1-1 0,-1 0 0,1 1 0,0-1 0,1 0 0,-1-1 0,1 1 0,5 5 0,16 29 0,-21-28 0,0 0 0,-1 1 0,0-1 0,-1 1 0,0 0 0,-1 21 0,4 22 0,-1-5 0,-2-56 0,1 0 0,-1 1 0,1-1 0,0 1 0,1 0 0,7-7 0,-9 8 0,19-18 0,1 1 0,1 1 0,1 1 0,1 1 0,29-15 0,-19 6 0,-28 20 0,0 1 0,0-1 0,14-6 0,8-1-1365,-21 11-5461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7:20:27.680"/>
    </inkml:context>
    <inkml:brush xml:id="br0">
      <inkml:brushProperty name="width" value="0.035" units="cm"/>
      <inkml:brushProperty name="height" value="0.035" units="cm"/>
      <inkml:brushProperty name="color" value="#E71224"/>
    </inkml:brush>
  </inkml:definitions>
  <inkml:trace contextRef="#ctx0" brushRef="#br0">0 713 24575,'1'-21'0,"1"0"0,0 1 0,2-1 0,0 0 0,1 1 0,14-34 0,11-23 0,41-118 0,-62 167 0,-2 0 0,0 0 0,5-50 0,-11 69 4,1-1-1,1 1 0,-1 0 1,2-1-1,7-15 0,1-3-1388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6:16:44.778"/>
    </inkml:context>
    <inkml:brush xml:id="br0">
      <inkml:brushProperty name="width" value="0.035" units="cm"/>
      <inkml:brushProperty name="height" value="0.035" units="cm"/>
      <inkml:brushProperty name="color" value="#E71224"/>
    </inkml:brush>
  </inkml:definitions>
  <inkml:trace contextRef="#ctx0" brushRef="#br0">188 665 24575,'0'4'0,"1"1"0,0-1 0,0 0 0,0 0 0,1 0 0,-1 0 0,1 0 0,0 0 0,0 0 0,5 6 0,7 16 0,-11-18 0,1 2 0,0-1 0,0 0 0,1 1 0,11 15 0,-15-24 0,0 0 0,0 0 0,0 0 0,0 0 0,0 0 0,0 0 0,0 0 0,0 0 0,0 0 0,0 0 0,1 0 0,-1-1 0,0 1 0,1-1 0,-1 1 0,0-1 0,1 1 0,-1-1 0,1 0 0,-1 0 0,1 0 0,-1 0 0,0 0 0,1 0 0,-1 0 0,1 0 0,-1 0 0,1-1 0,-1 1 0,0-1 0,1 1 0,-1-1 0,0 1 0,1-1 0,-1 0 0,0 1 0,0-1 0,0 0 0,0 0 0,1 0 0,-1 0 0,0 0 0,1-2 0,4-5 0,0 0 0,0 0 0,-1-1 0,0 1 0,0-1 0,-1-1 0,6-17 0,-4 12 0,0 0 0,10-17 0,-11 23 0,1 0 0,0-1 0,0 2 0,1-1 0,0 1 0,0 0 0,1 1 0,0 0 0,1 0 0,-1 0 0,1 1 0,1 1 0,18-9 0,-14 7 0,0 0 0,16-11 0,-18 11 0,0 0 0,0 1 0,20-8 0,-31 14 0,0-1 0,-1 1 0,1 0 0,0-1 0,0 1 0,0 0 0,0 0 0,-1 0 0,1 0 0,0 0 0,0 0 0,0 0 0,0 0 0,-1 0 0,1 0 0,0 0 0,0 0 0,0 0 0,0 1 0,-1-1 0,1 0 0,0 1 0,0-1 0,-1 1 0,1-1 0,0 1 0,0-1 0,-1 1 0,1-1 0,-1 1 0,1-1 0,-1 1 0,1 0 0,-1 0 0,1-1 0,-1 1 0,1 0 0,-1 0 0,0-1 0,1 1 0,-1 0 0,0 0 0,0 0 0,0-1 0,0 1 0,0 0 0,1 0 0,-1 0 0,-1 1 0,1 3 0,0 0 0,0 0 0,-1 0 0,0 0 0,0 0 0,0 0 0,-3 4 0,-1 2 0,-1 0 0,0 0 0,-1-1 0,0 0 0,0 0 0,-1-1 0,0 0 0,-1 0 0,0-1 0,-1 0 0,1-1 0,-16 9 0,18-13 0,1-1 0,-1 0 0,0 0 0,1-1 0,-1 0 0,0 0 0,0-1 0,-13 0 0,12 0 0,0 0 0,0 0 0,0 1 0,0 0 0,-12 3 0,-16 14 0,33-15 0,-1-1 0,1 0 0,-1 0 0,1 0 0,-1 0 0,0-1 0,0 0 0,0 0 0,0 0 0,0 0 0,0 0 0,0-1 0,0 1 0,0-1 0,-5-1 0,4 0 0,1 0 0,-1 0 0,1-1 0,-1 1 0,1-1 0,0 0 0,-1 0 0,1-1 0,0 1 0,1-1 0,-1 0 0,0 0 0,-3-5 0,-6-5 0,1-2 0,-10-16 0,6 9 0,0-1 0,-18-36 0,22 34 0,-22-29 0,28 47 0,0 0 0,0 0 0,0 0 0,-1 1 0,0 0 0,0 0 0,-16-9 0,22 15 0,1-1 0,-1 1 0,1-1 0,-1 1 0,0 0 0,1-1 0,-1 1 0,0 0 0,1-1 0,-1 1 0,0 0 0,0 0 0,1 0 0,-1 0 0,0 0 0,0-1 0,1 1 0,-1 1 0,0-1 0,0 0 0,1 0 0,-2 0 0,2 1 0,-1-1 0,1 1 0,0-1 0,0 1 0,0-1 0,0 1 0,0-1 0,0 1 0,-1 0 0,1-1 0,0 1 0,0-1 0,1 1 0,-1-1 0,0 1 0,0-1 0,0 1 0,0 0 0,0-1 0,1 1 0,-1 0 0,18 31 0,-11-24 0,0 0 0,-1 0 0,0 1 0,0 0 0,4 11 0,2 4 0,18 29 0,-20-39 0,-1 2 0,0-1 0,-2 1 0,0 1 0,6 18 0,-6 4 0,-7-39 0,0 0 0,0 0 0,0 0 0,0 1 0,0-1 0,0 0 0,0 0 0,0 0 0,0 0 0,0 0 0,0 0 0,0 0 0,0 0 0,0 0 0,0 1 0,0-1 0,0 0 0,0 0 0,0 0 0,0 0 0,0 0 0,0 0 0,0 0 0,0 0 0,0 0 0,1 0 0,-1 0 0,0 1 0,0-1 0,0 0 0,0 0 0,0 0 0,0 0 0,0 0 0,0 0 0,0 0 0,0 0 0,1 0 0,-1 0 0,0 0 0,0 0 0,0 0 0,0 0 0,0 0 0,0 0 0,0 0 0,0 0 0,0 0 0,1 0 0,-1 0 0,0 0 0,0 0 0,0 0 0,0 0 0,0 0 0,0 0 0,0 0 0,0 0 0,0 0 0,0 0 0,1-1 0,5-7 0,4-12 0,64-139 0,-64 134 0,0 1 0,-2-1 0,7-33 0,-7 10 144,-6 33-814,0 1-1,6-18 1,-6 26-313,1 0-1,0 0 1,0 0 0,6-9-1,-2 4 1100,-1-1 0,0 0-1,0 0 1,-1 0 0,4-18 0,-1-1 2928,4-34 1,-9 44-3050,3-20-1355,0 26-5466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7:20:25.924"/>
    </inkml:context>
    <inkml:brush xml:id="br0">
      <inkml:brushProperty name="width" value="0.035" units="cm"/>
      <inkml:brushProperty name="height" value="0.035" units="cm"/>
      <inkml:brushProperty name="color" value="#E71224"/>
    </inkml:brush>
  </inkml:definitions>
  <inkml:trace contextRef="#ctx0" brushRef="#br0">0 0 24575,'1'7'0,"1"-1"0,-1 1 0,1 0 0,1-1 0,-1 0 0,1 1 0,0-1 0,1 0 0,-1-1 0,1 1 0,5 5 0,16 29 0,-21-28 0,0 0 0,-1 1 0,0-1 0,-1 1 0,0 0 0,-1 21 0,4 22 0,-1-5 0,-2-56 0,1 0 0,-1 1 0,1-1 0,0 1 0,1 0 0,7-7 0,-9 8 0,19-18 0,1 1 0,1 1 0,1 1 0,1 1 0,29-15 0,-19 6 0,-28 20 0,0 1 0,0-1 0,14-6 0,8-1-1365,-21 11-5461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6T17:20:27.680"/>
    </inkml:context>
    <inkml:brush xml:id="br0">
      <inkml:brushProperty name="width" value="0.035" units="cm"/>
      <inkml:brushProperty name="height" value="0.035" units="cm"/>
      <inkml:brushProperty name="color" value="#E71224"/>
    </inkml:brush>
  </inkml:definitions>
  <inkml:trace contextRef="#ctx0" brushRef="#br0">0 713 24575,'1'-21'0,"1"0"0,0 1 0,2-1 0,0 0 0,1 1 0,14-34 0,11-23 0,41-118 0,-62 167 0,-2 0 0,0 0 0,5-50 0,-11 69 4,1-1-1,1 1 0,-1 0 1,2-1-1,7-15 0,1-3-1388</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C99B-3842-CDAC-72A4-89DE16276A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FF6732-92A3-E0B6-E6A3-2015A4F3D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CC7B25-F146-7A79-19D1-3689779C3505}"/>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5" name="Footer Placeholder 4">
            <a:extLst>
              <a:ext uri="{FF2B5EF4-FFF2-40B4-BE49-F238E27FC236}">
                <a16:creationId xmlns:a16="http://schemas.microsoft.com/office/drawing/2014/main" id="{FD81ADF0-2B86-DCBD-FCDC-6C6A126EC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FD30-ADFC-769B-ECA7-84CCEC0A3DD9}"/>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344774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8937-D515-DF80-7174-4CFF74EFAF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AB0AE8-DC84-8350-BD46-7BC5D9AE4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866BC-0999-7771-AF9E-195D29CF84E1}"/>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5" name="Footer Placeholder 4">
            <a:extLst>
              <a:ext uri="{FF2B5EF4-FFF2-40B4-BE49-F238E27FC236}">
                <a16:creationId xmlns:a16="http://schemas.microsoft.com/office/drawing/2014/main" id="{B8B305D3-1D0E-30AD-ACFA-C9A0F400E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AC1D6-6C17-0423-2B61-4A3B1F3FF630}"/>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23430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20D09D-62F7-9BC1-C23C-3AAE615DA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C7E3FA-BC43-3210-8343-2593A2021E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642C0-5E80-7DBA-ADC2-C3413E43CFB5}"/>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5" name="Footer Placeholder 4">
            <a:extLst>
              <a:ext uri="{FF2B5EF4-FFF2-40B4-BE49-F238E27FC236}">
                <a16:creationId xmlns:a16="http://schemas.microsoft.com/office/drawing/2014/main" id="{B03B4E55-3004-6F0C-1449-84922E261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23D04-A2C8-9E2F-68C4-684F3AC1BB71}"/>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414973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11EA-583E-1DEE-462B-0068EA3B0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B8C0E-C62B-004E-B7B3-3DEB2A49A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0B07D-2206-8008-384C-FF2157D475D6}"/>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5" name="Footer Placeholder 4">
            <a:extLst>
              <a:ext uri="{FF2B5EF4-FFF2-40B4-BE49-F238E27FC236}">
                <a16:creationId xmlns:a16="http://schemas.microsoft.com/office/drawing/2014/main" id="{FFD3EDCC-9E64-64EE-B71E-B6C499EE2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F28A6-5EEE-92D4-755E-DD0298EDF678}"/>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378406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7433-2D39-0766-F883-BECB8ECB1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4E06C-E4EA-2DDA-792E-DFA9449EFA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B5118B-2641-4FAC-1D14-82A17FD58B6B}"/>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5" name="Footer Placeholder 4">
            <a:extLst>
              <a:ext uri="{FF2B5EF4-FFF2-40B4-BE49-F238E27FC236}">
                <a16:creationId xmlns:a16="http://schemas.microsoft.com/office/drawing/2014/main" id="{F2B8E1AC-919E-72C6-F381-58235DA10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D369C-8944-FB75-1CA6-AA3A495A59B6}"/>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28268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13BD-BE9B-3458-2695-A8C31706CE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E8528-84A4-A05E-A9B5-46FA845787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2B13E-69FB-3C01-CB2D-1D2ADE2397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4C5020-6478-340D-58E2-1C6C629CF6C7}"/>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6" name="Footer Placeholder 5">
            <a:extLst>
              <a:ext uri="{FF2B5EF4-FFF2-40B4-BE49-F238E27FC236}">
                <a16:creationId xmlns:a16="http://schemas.microsoft.com/office/drawing/2014/main" id="{392AA531-8979-A7D1-C8F4-F4BEEA365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8FED3-51A6-F00A-C9DB-B6182572A644}"/>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112069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19F-086B-40F0-03D7-87871590B3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C26CF-4B21-5234-0B39-722506BF1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0EF446-9861-6002-6037-F5C5CF0045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795A84-D909-C3F7-7C3B-EF4240E0C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5278A4-89D2-D83F-3763-E77361B48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C5C8DF-9F56-04A1-B3FB-4E228A10023B}"/>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8" name="Footer Placeholder 7">
            <a:extLst>
              <a:ext uri="{FF2B5EF4-FFF2-40B4-BE49-F238E27FC236}">
                <a16:creationId xmlns:a16="http://schemas.microsoft.com/office/drawing/2014/main" id="{2F8EE1F4-5EA0-EB88-B43B-28798DA4A5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5F2D-6219-D775-0D7D-9E8CD603AD6E}"/>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178320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F76E-F067-910F-6B90-69A9FC2121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51CC73-7349-70F8-0CC2-A447A94C256F}"/>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4" name="Footer Placeholder 3">
            <a:extLst>
              <a:ext uri="{FF2B5EF4-FFF2-40B4-BE49-F238E27FC236}">
                <a16:creationId xmlns:a16="http://schemas.microsoft.com/office/drawing/2014/main" id="{9CAAF960-E25A-FA85-C567-E182BF8646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EE67D-4C27-1755-28F7-E5A986D4F58A}"/>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288526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91E42-DA72-A3A2-1735-DBC55292A97F}"/>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3" name="Footer Placeholder 2">
            <a:extLst>
              <a:ext uri="{FF2B5EF4-FFF2-40B4-BE49-F238E27FC236}">
                <a16:creationId xmlns:a16="http://schemas.microsoft.com/office/drawing/2014/main" id="{BAA216E3-2EED-CCFC-A8FF-235138258F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E1FDB5-ED18-31D4-9B7F-4F9D957812FE}"/>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2113455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080F-8714-27D8-4C9E-6C3BC7CFC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A5502A-DE1E-0B4A-CFDA-B4C634686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39CD1-A807-A053-24EC-2013A2BB5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CA034-09AB-9B05-4F49-75BB417347FC}"/>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6" name="Footer Placeholder 5">
            <a:extLst>
              <a:ext uri="{FF2B5EF4-FFF2-40B4-BE49-F238E27FC236}">
                <a16:creationId xmlns:a16="http://schemas.microsoft.com/office/drawing/2014/main" id="{E3D44FD4-123E-936C-6FF8-A79354936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ED8BE-71D2-677D-A621-3D712CB54983}"/>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135855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EF0E-69ED-9666-668B-D241B914B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127E4C-C8C5-9FC2-B4B4-770D0C06E6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E9F80E-B86E-FCC8-C943-DC61F931F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09805-AF91-01EA-71E9-94ECE7974DDE}"/>
              </a:ext>
            </a:extLst>
          </p:cNvPr>
          <p:cNvSpPr>
            <a:spLocks noGrp="1"/>
          </p:cNvSpPr>
          <p:nvPr>
            <p:ph type="dt" sz="half" idx="10"/>
          </p:nvPr>
        </p:nvSpPr>
        <p:spPr/>
        <p:txBody>
          <a:bodyPr/>
          <a:lstStyle/>
          <a:p>
            <a:fld id="{BCCC15C5-3D0C-4D8D-99A2-DE2657D35805}" type="datetimeFigureOut">
              <a:rPr lang="en-US" smtClean="0"/>
              <a:t>10/31/2025</a:t>
            </a:fld>
            <a:endParaRPr lang="en-US"/>
          </a:p>
        </p:txBody>
      </p:sp>
      <p:sp>
        <p:nvSpPr>
          <p:cNvPr id="6" name="Footer Placeholder 5">
            <a:extLst>
              <a:ext uri="{FF2B5EF4-FFF2-40B4-BE49-F238E27FC236}">
                <a16:creationId xmlns:a16="http://schemas.microsoft.com/office/drawing/2014/main" id="{AAFB35D2-52FA-C17E-DCB5-C598C849A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27899-AF1A-2A67-0B64-11E6EFB216C8}"/>
              </a:ext>
            </a:extLst>
          </p:cNvPr>
          <p:cNvSpPr>
            <a:spLocks noGrp="1"/>
          </p:cNvSpPr>
          <p:nvPr>
            <p:ph type="sldNum" sz="quarter" idx="12"/>
          </p:nvPr>
        </p:nvSpPr>
        <p:spPr/>
        <p:txBody>
          <a:bodyPr/>
          <a:lstStyle/>
          <a:p>
            <a:fld id="{E7189D13-6E1C-4EC3-A1FF-EE089467F6DC}" type="slidenum">
              <a:rPr lang="en-US" smtClean="0"/>
              <a:t>‹#›</a:t>
            </a:fld>
            <a:endParaRPr lang="en-US"/>
          </a:p>
        </p:txBody>
      </p:sp>
    </p:spTree>
    <p:extLst>
      <p:ext uri="{BB962C8B-B14F-4D97-AF65-F5344CB8AC3E}">
        <p14:creationId xmlns:p14="http://schemas.microsoft.com/office/powerpoint/2010/main" val="416679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688890-A667-B407-745E-47397E12C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FD3FC-2A79-9864-F903-41F83394BD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E11F7-694F-86BA-8D0D-C49C77518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CC15C5-3D0C-4D8D-99A2-DE2657D35805}" type="datetimeFigureOut">
              <a:rPr lang="en-US" smtClean="0"/>
              <a:t>10/31/2025</a:t>
            </a:fld>
            <a:endParaRPr lang="en-US"/>
          </a:p>
        </p:txBody>
      </p:sp>
      <p:sp>
        <p:nvSpPr>
          <p:cNvPr id="5" name="Footer Placeholder 4">
            <a:extLst>
              <a:ext uri="{FF2B5EF4-FFF2-40B4-BE49-F238E27FC236}">
                <a16:creationId xmlns:a16="http://schemas.microsoft.com/office/drawing/2014/main" id="{8E494D82-F513-F769-B509-B5D1D8594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2C8AED-856E-49E5-8578-766983A00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189D13-6E1C-4EC3-A1FF-EE089467F6DC}" type="slidenum">
              <a:rPr lang="en-US" smtClean="0"/>
              <a:t>‹#›</a:t>
            </a:fld>
            <a:endParaRPr lang="en-US"/>
          </a:p>
        </p:txBody>
      </p:sp>
    </p:spTree>
    <p:extLst>
      <p:ext uri="{BB962C8B-B14F-4D97-AF65-F5344CB8AC3E}">
        <p14:creationId xmlns:p14="http://schemas.microsoft.com/office/powerpoint/2010/main" val="19876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10.png"/><Relationship Id="rId7" Type="http://schemas.openxmlformats.org/officeDocument/2006/relationships/customXml" Target="../ink/ink5.xml"/><Relationship Id="rId2" Type="http://schemas.openxmlformats.org/officeDocument/2006/relationships/customXml" Target="../ink/ink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0.png"/><Relationship Id="rId4" Type="http://schemas.openxmlformats.org/officeDocument/2006/relationships/image" Target="../media/image3.png"/><Relationship Id="rId9" Type="http://schemas.openxmlformats.org/officeDocument/2006/relationships/customXml" Target="../ink/ink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customXml" Target="../ink/ink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161AF-68DA-3B90-B73D-4088873BD94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373BEE3-30C4-9642-476D-CD1B51165073}"/>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303698EB-06C2-0575-8485-39A39DF3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65DC17-CA34-4042-8973-40E5439A62C5}"/>
              </a:ext>
            </a:extLst>
          </p:cNvPr>
          <p:cNvSpPr txBox="1"/>
          <p:nvPr/>
        </p:nvSpPr>
        <p:spPr>
          <a:xfrm>
            <a:off x="537632" y="221417"/>
            <a:ext cx="10366587" cy="584775"/>
          </a:xfrm>
          <a:prstGeom prst="rect">
            <a:avLst/>
          </a:prstGeom>
          <a:noFill/>
        </p:spPr>
        <p:txBody>
          <a:bodyPr wrap="square">
            <a:spAutoFit/>
          </a:bodyPr>
          <a:lstStyle/>
          <a:p>
            <a:r>
              <a:rPr lang="en-US" sz="3200" b="1" dirty="0">
                <a:solidFill>
                  <a:schemeClr val="bg1"/>
                </a:solidFill>
              </a:rPr>
              <a:t>Core Focus: Human-Robot seamless interaction</a:t>
            </a:r>
          </a:p>
        </p:txBody>
      </p:sp>
      <p:sp>
        <p:nvSpPr>
          <p:cNvPr id="4" name="TextBox 3">
            <a:extLst>
              <a:ext uri="{FF2B5EF4-FFF2-40B4-BE49-F238E27FC236}">
                <a16:creationId xmlns:a16="http://schemas.microsoft.com/office/drawing/2014/main" id="{1DBF2683-697D-5170-7FF6-06D65705670F}"/>
              </a:ext>
            </a:extLst>
          </p:cNvPr>
          <p:cNvSpPr txBox="1"/>
          <p:nvPr/>
        </p:nvSpPr>
        <p:spPr>
          <a:xfrm>
            <a:off x="1101512" y="1249028"/>
            <a:ext cx="9558867" cy="5509200"/>
          </a:xfrm>
          <a:prstGeom prst="rect">
            <a:avLst/>
          </a:prstGeom>
          <a:noFill/>
        </p:spPr>
        <p:txBody>
          <a:bodyPr wrap="square" rtlCol="0">
            <a:spAutoFit/>
          </a:bodyPr>
          <a:lstStyle/>
          <a:p>
            <a:pPr marL="457200" indent="-457200">
              <a:buAutoNum type="arabicPeriod"/>
            </a:pPr>
            <a:r>
              <a:rPr lang="en-US" sz="2200" b="1" dirty="0"/>
              <a:t>Summary</a:t>
            </a:r>
          </a:p>
          <a:p>
            <a:pPr marL="457200" indent="-457200">
              <a:buAutoNum type="arabicPeriod"/>
            </a:pPr>
            <a:endParaRPr lang="en-US" sz="2200" b="1" dirty="0"/>
          </a:p>
          <a:p>
            <a:pPr marL="457200" indent="-457200">
              <a:buAutoNum type="arabicPeriod"/>
            </a:pPr>
            <a:r>
              <a:rPr lang="en-US" sz="2200" b="1" dirty="0"/>
              <a:t>Evaluating Best-Fit Model</a:t>
            </a:r>
          </a:p>
          <a:p>
            <a:pPr marL="457200" indent="-457200">
              <a:buAutoNum type="arabicPeriod"/>
            </a:pPr>
            <a:endParaRPr lang="en-US" sz="2200" b="1" dirty="0"/>
          </a:p>
          <a:p>
            <a:pPr marL="457200" indent="-457200">
              <a:buAutoNum type="arabicPeriod"/>
            </a:pPr>
            <a:r>
              <a:rPr lang="en-US" sz="2200" b="1" dirty="0"/>
              <a:t>Evaluate Hyperparameters</a:t>
            </a:r>
          </a:p>
          <a:p>
            <a:pPr marL="457200" indent="-457200">
              <a:buAutoNum type="arabicPeriod"/>
            </a:pPr>
            <a:endParaRPr lang="en-US" sz="2200" b="1" dirty="0"/>
          </a:p>
          <a:p>
            <a:pPr marL="457200" indent="-457200">
              <a:buFontTx/>
              <a:buAutoNum type="arabicPeriod"/>
            </a:pPr>
            <a:r>
              <a:rPr lang="en-US" sz="2200" b="1" dirty="0"/>
              <a:t>Distance Prediction to Produce Number for STL Predicate</a:t>
            </a:r>
          </a:p>
          <a:p>
            <a:pPr marL="457200" indent="-457200">
              <a:buFontTx/>
              <a:buAutoNum type="arabicPeriod"/>
            </a:pPr>
            <a:endParaRPr lang="en-US" sz="2200" b="1" dirty="0"/>
          </a:p>
          <a:p>
            <a:pPr marL="457200" indent="-457200">
              <a:buFontTx/>
              <a:buAutoNum type="arabicPeriod"/>
            </a:pPr>
            <a:r>
              <a:rPr lang="en-US" sz="2200" b="1" dirty="0"/>
              <a:t>Multi-Color Distance Prediction: MLP and One-Hot Vector</a:t>
            </a:r>
          </a:p>
          <a:p>
            <a:pPr marL="457200" indent="-457200">
              <a:buFontTx/>
              <a:buAutoNum type="arabicPeriod"/>
            </a:pPr>
            <a:endParaRPr lang="en-US" sz="2200" b="1" dirty="0"/>
          </a:p>
          <a:p>
            <a:pPr marL="457200" indent="-457200">
              <a:buFontTx/>
              <a:buAutoNum type="arabicPeriod"/>
            </a:pPr>
            <a:r>
              <a:rPr lang="en-US" sz="2200" b="1" dirty="0"/>
              <a:t>Hyperparameter Search w/ MLP &amp; one-hot vector &amp; Masking Method</a:t>
            </a:r>
          </a:p>
          <a:p>
            <a:pPr marL="457200" indent="-457200">
              <a:buFontTx/>
              <a:buAutoNum type="arabicPeriod"/>
            </a:pPr>
            <a:endParaRPr lang="en-US" sz="2200" b="1" dirty="0"/>
          </a:p>
          <a:p>
            <a:pPr marL="457200" indent="-457200">
              <a:buFontTx/>
              <a:buAutoNum type="arabicPeriod"/>
            </a:pPr>
            <a:r>
              <a:rPr lang="en-US" sz="2200" b="1" dirty="0"/>
              <a:t>Channel Separation for Robot and Zone Method</a:t>
            </a:r>
          </a:p>
          <a:p>
            <a:pPr marL="457200" indent="-457200">
              <a:buFontTx/>
              <a:buAutoNum type="arabicPeriod"/>
            </a:pPr>
            <a:endParaRPr lang="en-US" sz="2200" b="1" dirty="0"/>
          </a:p>
          <a:p>
            <a:pPr marL="457200" indent="-457200">
              <a:buFontTx/>
              <a:buAutoNum type="arabicPeriod"/>
            </a:pPr>
            <a:r>
              <a:rPr lang="en-US" sz="2200" b="1" dirty="0"/>
              <a:t>Comparing Channel Separation and SAM Methods</a:t>
            </a:r>
          </a:p>
          <a:p>
            <a:pPr marL="457200" indent="-457200">
              <a:buAutoNum type="arabicPeriod"/>
            </a:pPr>
            <a:endParaRPr lang="en-US" sz="2200" b="1" dirty="0"/>
          </a:p>
        </p:txBody>
      </p:sp>
    </p:spTree>
    <p:extLst>
      <p:ext uri="{BB962C8B-B14F-4D97-AF65-F5344CB8AC3E}">
        <p14:creationId xmlns:p14="http://schemas.microsoft.com/office/powerpoint/2010/main" val="228181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A01BF-9431-9760-1C67-A4E5577288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B1A3C0-A7DD-AE57-940F-A62BB030F48A}"/>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6F9EC0-534B-239B-780A-91DE65D97D34}"/>
              </a:ext>
            </a:extLst>
          </p:cNvPr>
          <p:cNvSpPr txBox="1"/>
          <p:nvPr/>
        </p:nvSpPr>
        <p:spPr>
          <a:xfrm>
            <a:off x="592183" y="278675"/>
            <a:ext cx="9605554" cy="584775"/>
          </a:xfrm>
          <a:prstGeom prst="rect">
            <a:avLst/>
          </a:prstGeom>
          <a:noFill/>
        </p:spPr>
        <p:txBody>
          <a:bodyPr wrap="square" rtlCol="0">
            <a:spAutoFit/>
          </a:bodyPr>
          <a:lstStyle/>
          <a:p>
            <a:r>
              <a:rPr lang="en-US" sz="3200" b="1" dirty="0">
                <a:solidFill>
                  <a:schemeClr val="bg1"/>
                </a:solidFill>
              </a:rPr>
              <a:t>Model Evaluation:</a:t>
            </a:r>
          </a:p>
        </p:txBody>
      </p:sp>
      <p:sp>
        <p:nvSpPr>
          <p:cNvPr id="10" name="TextBox 9">
            <a:extLst>
              <a:ext uri="{FF2B5EF4-FFF2-40B4-BE49-F238E27FC236}">
                <a16:creationId xmlns:a16="http://schemas.microsoft.com/office/drawing/2014/main" id="{4C4E0B13-31E4-4F14-04FE-E01F29DB2737}"/>
              </a:ext>
            </a:extLst>
          </p:cNvPr>
          <p:cNvSpPr txBox="1"/>
          <p:nvPr/>
        </p:nvSpPr>
        <p:spPr>
          <a:xfrm>
            <a:off x="7724503" y="1227909"/>
            <a:ext cx="3927566" cy="1602377"/>
          </a:xfrm>
          <a:prstGeom prst="rect">
            <a:avLst/>
          </a:prstGeom>
          <a:noFill/>
        </p:spPr>
        <p:txBody>
          <a:bodyPr wrap="square" rtlCol="0">
            <a:spAutoFit/>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3B25A1DE-0BE9-71C7-1F1F-2871485100DE}"/>
                  </a:ext>
                </a:extLst>
              </p14:cNvPr>
              <p14:cNvContentPartPr/>
              <p14:nvPr/>
            </p14:nvContentPartPr>
            <p14:xfrm>
              <a:off x="1203669" y="2512560"/>
              <a:ext cx="240840" cy="298080"/>
            </p14:xfrm>
          </p:contentPart>
        </mc:Choice>
        <mc:Fallback xmlns="">
          <p:pic>
            <p:nvPicPr>
              <p:cNvPr id="12" name="Ink 11">
                <a:extLst>
                  <a:ext uri="{FF2B5EF4-FFF2-40B4-BE49-F238E27FC236}">
                    <a16:creationId xmlns:a16="http://schemas.microsoft.com/office/drawing/2014/main" id="{3B25A1DE-0BE9-71C7-1F1F-2871485100DE}"/>
                  </a:ext>
                </a:extLst>
              </p:cNvPr>
              <p:cNvPicPr/>
              <p:nvPr/>
            </p:nvPicPr>
            <p:blipFill>
              <a:blip r:embed="rId3"/>
              <a:stretch>
                <a:fillRect/>
              </a:stretch>
            </p:blipFill>
            <p:spPr>
              <a:xfrm>
                <a:off x="1197549" y="2506440"/>
                <a:ext cx="253080" cy="310320"/>
              </a:xfrm>
              <a:prstGeom prst="rect">
                <a:avLst/>
              </a:prstGeom>
            </p:spPr>
          </p:pic>
        </mc:Fallback>
      </mc:AlternateContent>
      <p:pic>
        <p:nvPicPr>
          <p:cNvPr id="14" name="Picture 13">
            <a:extLst>
              <a:ext uri="{FF2B5EF4-FFF2-40B4-BE49-F238E27FC236}">
                <a16:creationId xmlns:a16="http://schemas.microsoft.com/office/drawing/2014/main" id="{88584BF6-6234-E52A-BB4D-2D95469740D9}"/>
              </a:ext>
            </a:extLst>
          </p:cNvPr>
          <p:cNvPicPr>
            <a:picLocks noChangeAspect="1"/>
          </p:cNvPicPr>
          <p:nvPr/>
        </p:nvPicPr>
        <p:blipFill>
          <a:blip r:embed="rId4"/>
          <a:stretch>
            <a:fillRect/>
          </a:stretch>
        </p:blipFill>
        <p:spPr>
          <a:xfrm>
            <a:off x="0" y="3915478"/>
            <a:ext cx="4399775" cy="2948438"/>
          </a:xfrm>
          <a:prstGeom prst="rect">
            <a:avLst/>
          </a:prstGeom>
        </p:spPr>
      </p:pic>
      <p:sp>
        <p:nvSpPr>
          <p:cNvPr id="15" name="TextBox 14">
            <a:extLst>
              <a:ext uri="{FF2B5EF4-FFF2-40B4-BE49-F238E27FC236}">
                <a16:creationId xmlns:a16="http://schemas.microsoft.com/office/drawing/2014/main" id="{8E47B45B-651D-124F-35BA-FEAD531AA38B}"/>
              </a:ext>
            </a:extLst>
          </p:cNvPr>
          <p:cNvSpPr txBox="1"/>
          <p:nvPr/>
        </p:nvSpPr>
        <p:spPr>
          <a:xfrm>
            <a:off x="4495958" y="4203508"/>
            <a:ext cx="2977876" cy="2585323"/>
          </a:xfrm>
          <a:prstGeom prst="rect">
            <a:avLst/>
          </a:prstGeom>
          <a:noFill/>
        </p:spPr>
        <p:txBody>
          <a:bodyPr wrap="square" rtlCol="0">
            <a:spAutoFit/>
          </a:bodyPr>
          <a:lstStyle/>
          <a:p>
            <a:r>
              <a:rPr lang="en-US" dirty="0"/>
              <a:t>Not good fit for small distances:</a:t>
            </a:r>
          </a:p>
          <a:p>
            <a:pPr marL="285750" indent="-285750">
              <a:buFontTx/>
              <a:buChar char="-"/>
            </a:pPr>
            <a:r>
              <a:rPr lang="en-US" dirty="0"/>
              <a:t>Percentage Error VERY high</a:t>
            </a:r>
          </a:p>
          <a:p>
            <a:pPr marL="285750" indent="-285750">
              <a:buFontTx/>
              <a:buChar char="-"/>
            </a:pPr>
            <a:r>
              <a:rPr lang="en-US" dirty="0"/>
              <a:t>Suggests inaccurate predictions for small distances</a:t>
            </a:r>
          </a:p>
          <a:p>
            <a:pPr marL="285750" indent="-285750">
              <a:buFontTx/>
              <a:buChar char="-"/>
            </a:pPr>
            <a:r>
              <a:rPr lang="en-US" dirty="0"/>
              <a:t>**need to validate </a:t>
            </a:r>
            <a:r>
              <a:rPr lang="en-US" dirty="0" err="1"/>
              <a:t>wandb</a:t>
            </a:r>
            <a:r>
              <a:rPr lang="en-US" dirty="0"/>
              <a:t> logging</a:t>
            </a:r>
          </a:p>
        </p:txBody>
      </p:sp>
      <p:pic>
        <p:nvPicPr>
          <p:cNvPr id="17" name="Picture 16">
            <a:extLst>
              <a:ext uri="{FF2B5EF4-FFF2-40B4-BE49-F238E27FC236}">
                <a16:creationId xmlns:a16="http://schemas.microsoft.com/office/drawing/2014/main" id="{3080DF73-5811-0E37-3E92-4C5DA29BADBD}"/>
              </a:ext>
            </a:extLst>
          </p:cNvPr>
          <p:cNvPicPr>
            <a:picLocks noChangeAspect="1"/>
          </p:cNvPicPr>
          <p:nvPr/>
        </p:nvPicPr>
        <p:blipFill>
          <a:blip r:embed="rId5"/>
          <a:stretch>
            <a:fillRect/>
          </a:stretch>
        </p:blipFill>
        <p:spPr>
          <a:xfrm>
            <a:off x="7219406" y="3915478"/>
            <a:ext cx="4133747" cy="2851290"/>
          </a:xfrm>
          <a:prstGeom prst="rect">
            <a:avLst/>
          </a:prstGeom>
        </p:spPr>
      </p:pic>
      <p:sp>
        <p:nvSpPr>
          <p:cNvPr id="18" name="TextBox 17">
            <a:extLst>
              <a:ext uri="{FF2B5EF4-FFF2-40B4-BE49-F238E27FC236}">
                <a16:creationId xmlns:a16="http://schemas.microsoft.com/office/drawing/2014/main" id="{1A362FB2-9AAF-9B7F-1B2C-A4485BEC942E}"/>
              </a:ext>
            </a:extLst>
          </p:cNvPr>
          <p:cNvSpPr txBox="1"/>
          <p:nvPr/>
        </p:nvSpPr>
        <p:spPr>
          <a:xfrm>
            <a:off x="7659605" y="3030584"/>
            <a:ext cx="3693548" cy="1477328"/>
          </a:xfrm>
          <a:prstGeom prst="rect">
            <a:avLst/>
          </a:prstGeom>
          <a:noFill/>
        </p:spPr>
        <p:txBody>
          <a:bodyPr wrap="square" rtlCol="0">
            <a:spAutoFit/>
          </a:bodyPr>
          <a:lstStyle/>
          <a:p>
            <a:r>
              <a:rPr lang="en-US" dirty="0"/>
              <a:t>MSE: 0.381</a:t>
            </a:r>
          </a:p>
          <a:p>
            <a:pPr marL="285750" indent="-285750">
              <a:buFontTx/>
              <a:buChar char="-"/>
            </a:pPr>
            <a:r>
              <a:rPr lang="en-US" dirty="0"/>
              <a:t>Validation loss calculated through MSE</a:t>
            </a:r>
          </a:p>
          <a:p>
            <a:pPr marL="285750" indent="-285750">
              <a:buFontTx/>
              <a:buChar char="-"/>
            </a:pPr>
            <a:r>
              <a:rPr lang="en-US" dirty="0"/>
              <a:t>Low </a:t>
            </a:r>
            <a:r>
              <a:rPr lang="en-US" dirty="0" err="1"/>
              <a:t>val_loss</a:t>
            </a:r>
            <a:r>
              <a:rPr lang="en-US" dirty="0"/>
              <a:t> suggests more accurate predictions</a:t>
            </a:r>
          </a:p>
        </p:txBody>
      </p:sp>
      <p:pic>
        <p:nvPicPr>
          <p:cNvPr id="20" name="Picture 19">
            <a:extLst>
              <a:ext uri="{FF2B5EF4-FFF2-40B4-BE49-F238E27FC236}">
                <a16:creationId xmlns:a16="http://schemas.microsoft.com/office/drawing/2014/main" id="{0A295176-C999-707D-C741-B0F5B069C277}"/>
              </a:ext>
            </a:extLst>
          </p:cNvPr>
          <p:cNvPicPr>
            <a:picLocks noChangeAspect="1"/>
          </p:cNvPicPr>
          <p:nvPr/>
        </p:nvPicPr>
        <p:blipFill>
          <a:blip r:embed="rId6"/>
          <a:stretch>
            <a:fillRect/>
          </a:stretch>
        </p:blipFill>
        <p:spPr>
          <a:xfrm>
            <a:off x="-3508" y="1114954"/>
            <a:ext cx="6014841" cy="2976906"/>
          </a:xfrm>
          <a:prstGeom prst="rect">
            <a:avLst/>
          </a:prstGeom>
        </p:spPr>
      </p:pic>
      <p:grpSp>
        <p:nvGrpSpPr>
          <p:cNvPr id="26" name="Group 25">
            <a:extLst>
              <a:ext uri="{FF2B5EF4-FFF2-40B4-BE49-F238E27FC236}">
                <a16:creationId xmlns:a16="http://schemas.microsoft.com/office/drawing/2014/main" id="{93960646-A970-A7B6-5EF6-7CA0C5B68BD4}"/>
              </a:ext>
            </a:extLst>
          </p:cNvPr>
          <p:cNvGrpSpPr/>
          <p:nvPr/>
        </p:nvGrpSpPr>
        <p:grpSpPr>
          <a:xfrm>
            <a:off x="1419489" y="2766140"/>
            <a:ext cx="145440" cy="271440"/>
            <a:chOff x="1500071" y="2904023"/>
            <a:chExt cx="145440" cy="271440"/>
          </a:xfrm>
        </p:grpSpPr>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1CA6D236-B652-0B3D-4141-55C1144045F6}"/>
                    </a:ext>
                  </a:extLst>
                </p14:cNvPr>
                <p14:cNvContentPartPr/>
                <p14:nvPr/>
              </p14:nvContentPartPr>
              <p14:xfrm>
                <a:off x="1500071" y="3054503"/>
                <a:ext cx="145440" cy="120960"/>
              </p14:xfrm>
            </p:contentPart>
          </mc:Choice>
          <mc:Fallback xmlns="">
            <p:pic>
              <p:nvPicPr>
                <p:cNvPr id="24" name="Ink 23">
                  <a:extLst>
                    <a:ext uri="{FF2B5EF4-FFF2-40B4-BE49-F238E27FC236}">
                      <a16:creationId xmlns:a16="http://schemas.microsoft.com/office/drawing/2014/main" id="{1CA6D236-B652-0B3D-4141-55C1144045F6}"/>
                    </a:ext>
                  </a:extLst>
                </p:cNvPr>
                <p:cNvPicPr/>
                <p:nvPr/>
              </p:nvPicPr>
              <p:blipFill>
                <a:blip r:embed="rId8"/>
                <a:stretch>
                  <a:fillRect/>
                </a:stretch>
              </p:blipFill>
              <p:spPr>
                <a:xfrm>
                  <a:off x="1493951" y="3048383"/>
                  <a:ext cx="157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5B40549A-CC26-DE33-25AA-121D7F09D8FF}"/>
                    </a:ext>
                  </a:extLst>
                </p14:cNvPr>
                <p14:cNvContentPartPr/>
                <p14:nvPr/>
              </p14:nvContentPartPr>
              <p14:xfrm>
                <a:off x="1534631" y="2904023"/>
                <a:ext cx="74880" cy="257040"/>
              </p14:xfrm>
            </p:contentPart>
          </mc:Choice>
          <mc:Fallback xmlns="">
            <p:pic>
              <p:nvPicPr>
                <p:cNvPr id="25" name="Ink 24">
                  <a:extLst>
                    <a:ext uri="{FF2B5EF4-FFF2-40B4-BE49-F238E27FC236}">
                      <a16:creationId xmlns:a16="http://schemas.microsoft.com/office/drawing/2014/main" id="{5B40549A-CC26-DE33-25AA-121D7F09D8FF}"/>
                    </a:ext>
                  </a:extLst>
                </p:cNvPr>
                <p:cNvPicPr/>
                <p:nvPr/>
              </p:nvPicPr>
              <p:blipFill>
                <a:blip r:embed="rId10"/>
                <a:stretch>
                  <a:fillRect/>
                </a:stretch>
              </p:blipFill>
              <p:spPr>
                <a:xfrm>
                  <a:off x="1528511" y="2897903"/>
                  <a:ext cx="87120" cy="269280"/>
                </a:xfrm>
                <a:prstGeom prst="rect">
                  <a:avLst/>
                </a:prstGeom>
              </p:spPr>
            </p:pic>
          </mc:Fallback>
        </mc:AlternateContent>
      </p:grpSp>
      <p:pic>
        <p:nvPicPr>
          <p:cNvPr id="29" name="Picture 28">
            <a:extLst>
              <a:ext uri="{FF2B5EF4-FFF2-40B4-BE49-F238E27FC236}">
                <a16:creationId xmlns:a16="http://schemas.microsoft.com/office/drawing/2014/main" id="{061BAFF1-E315-1026-40C7-A1A012956C7E}"/>
              </a:ext>
            </a:extLst>
          </p:cNvPr>
          <p:cNvPicPr>
            <a:picLocks noChangeAspect="1"/>
          </p:cNvPicPr>
          <p:nvPr/>
        </p:nvPicPr>
        <p:blipFill>
          <a:blip r:embed="rId11"/>
          <a:stretch>
            <a:fillRect/>
          </a:stretch>
        </p:blipFill>
        <p:spPr>
          <a:xfrm>
            <a:off x="6366844" y="1424029"/>
            <a:ext cx="1705123" cy="1518493"/>
          </a:xfrm>
          <a:prstGeom prst="rect">
            <a:avLst/>
          </a:prstGeom>
        </p:spPr>
      </p:pic>
      <p:sp>
        <p:nvSpPr>
          <p:cNvPr id="30" name="TextBox 29">
            <a:extLst>
              <a:ext uri="{FF2B5EF4-FFF2-40B4-BE49-F238E27FC236}">
                <a16:creationId xmlns:a16="http://schemas.microsoft.com/office/drawing/2014/main" id="{F946CD76-4240-B2E3-E474-160EA7079237}"/>
              </a:ext>
            </a:extLst>
          </p:cNvPr>
          <p:cNvSpPr txBox="1"/>
          <p:nvPr/>
        </p:nvSpPr>
        <p:spPr>
          <a:xfrm>
            <a:off x="1324089" y="2555153"/>
            <a:ext cx="851844" cy="262687"/>
          </a:xfrm>
          <a:prstGeom prst="rect">
            <a:avLst/>
          </a:prstGeom>
          <a:solidFill>
            <a:schemeClr val="bg1"/>
          </a:solidFill>
        </p:spPr>
        <p:txBody>
          <a:bodyPr wrap="square" rtlCol="0">
            <a:spAutoFit/>
          </a:bodyPr>
          <a:lstStyle/>
          <a:p>
            <a:r>
              <a:rPr lang="en-US" sz="1100" b="1" dirty="0"/>
              <a:t>Best Trial</a:t>
            </a:r>
          </a:p>
        </p:txBody>
      </p:sp>
      <p:sp>
        <p:nvSpPr>
          <p:cNvPr id="11" name="TextBox 10">
            <a:extLst>
              <a:ext uri="{FF2B5EF4-FFF2-40B4-BE49-F238E27FC236}">
                <a16:creationId xmlns:a16="http://schemas.microsoft.com/office/drawing/2014/main" id="{BC9D8FA8-D4ED-45D2-187E-ACFA1D90D155}"/>
              </a:ext>
            </a:extLst>
          </p:cNvPr>
          <p:cNvSpPr txBox="1"/>
          <p:nvPr/>
        </p:nvSpPr>
        <p:spPr>
          <a:xfrm>
            <a:off x="8071967" y="1129942"/>
            <a:ext cx="3830771" cy="1477328"/>
          </a:xfrm>
          <a:prstGeom prst="rect">
            <a:avLst/>
          </a:prstGeom>
          <a:noFill/>
        </p:spPr>
        <p:txBody>
          <a:bodyPr wrap="square" rtlCol="0">
            <a:spAutoFit/>
          </a:bodyPr>
          <a:lstStyle/>
          <a:p>
            <a:r>
              <a:rPr lang="en-US" dirty="0"/>
              <a:t>Findings</a:t>
            </a:r>
          </a:p>
          <a:p>
            <a:pPr marL="285750" indent="-285750">
              <a:buFontTx/>
              <a:buChar char="-"/>
            </a:pPr>
            <a:r>
              <a:rPr lang="en-US" dirty="0"/>
              <a:t>Higher epochs doesn’t mean lower validation set loss</a:t>
            </a:r>
          </a:p>
          <a:p>
            <a:pPr marL="285750" indent="-285750">
              <a:buFontTx/>
              <a:buChar char="-"/>
            </a:pPr>
            <a:r>
              <a:rPr lang="en-US" dirty="0"/>
              <a:t>Kernel size balanced (3) leads to to better results</a:t>
            </a:r>
          </a:p>
        </p:txBody>
      </p:sp>
      <p:sp>
        <p:nvSpPr>
          <p:cNvPr id="31" name="TextBox 30">
            <a:extLst>
              <a:ext uri="{FF2B5EF4-FFF2-40B4-BE49-F238E27FC236}">
                <a16:creationId xmlns:a16="http://schemas.microsoft.com/office/drawing/2014/main" id="{3DC07B2C-2F72-99D5-CFF0-E5A17CA53219}"/>
              </a:ext>
            </a:extLst>
          </p:cNvPr>
          <p:cNvSpPr txBox="1"/>
          <p:nvPr/>
        </p:nvSpPr>
        <p:spPr>
          <a:xfrm>
            <a:off x="6366844" y="1195692"/>
            <a:ext cx="1106990" cy="369332"/>
          </a:xfrm>
          <a:prstGeom prst="rect">
            <a:avLst/>
          </a:prstGeom>
          <a:noFill/>
        </p:spPr>
        <p:txBody>
          <a:bodyPr wrap="square" rtlCol="0">
            <a:spAutoFit/>
          </a:bodyPr>
          <a:lstStyle/>
          <a:p>
            <a:r>
              <a:rPr lang="en-US" dirty="0"/>
              <a:t>Best Trial</a:t>
            </a:r>
          </a:p>
        </p:txBody>
      </p:sp>
    </p:spTree>
    <p:extLst>
      <p:ext uri="{BB962C8B-B14F-4D97-AF65-F5344CB8AC3E}">
        <p14:creationId xmlns:p14="http://schemas.microsoft.com/office/powerpoint/2010/main" val="210813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388A-F7CC-5677-224D-A38189C4A49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0257929-8631-9BD6-3380-0E698018F801}"/>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9E013317-92FC-0338-1D25-63C1533FC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66D58E-2BF5-40A4-0BE0-1E2AD818D32F}"/>
              </a:ext>
            </a:extLst>
          </p:cNvPr>
          <p:cNvSpPr txBox="1"/>
          <p:nvPr/>
        </p:nvSpPr>
        <p:spPr>
          <a:xfrm>
            <a:off x="321249" y="1115880"/>
            <a:ext cx="11379684" cy="6247864"/>
          </a:xfrm>
          <a:prstGeom prst="rect">
            <a:avLst/>
          </a:prstGeom>
          <a:noFill/>
        </p:spPr>
        <p:txBody>
          <a:bodyPr wrap="square" rtlCol="0">
            <a:spAutoFit/>
          </a:bodyPr>
          <a:lstStyle/>
          <a:p>
            <a:r>
              <a:rPr lang="en-US" sz="2000" dirty="0"/>
              <a:t>Current Limitations:</a:t>
            </a:r>
          </a:p>
          <a:p>
            <a:pPr marL="342900" indent="-342900">
              <a:buFontTx/>
              <a:buChar char="-"/>
            </a:pPr>
            <a:r>
              <a:rPr lang="en-US" sz="2000" dirty="0"/>
              <a:t>Small distance percent errors</a:t>
            </a:r>
          </a:p>
          <a:p>
            <a:pPr marL="342900" indent="-342900">
              <a:buFontTx/>
              <a:buChar char="-"/>
            </a:pPr>
            <a:r>
              <a:rPr lang="en-US" sz="2000" dirty="0" err="1"/>
              <a:t>WandB</a:t>
            </a:r>
            <a:endParaRPr lang="en-US" sz="2000" dirty="0"/>
          </a:p>
          <a:p>
            <a:pPr marL="800100" lvl="1" indent="-342900">
              <a:buFontTx/>
              <a:buChar char="-"/>
            </a:pPr>
            <a:r>
              <a:rPr lang="en-US" sz="2000" dirty="0"/>
              <a:t>Tried to create histograms for every mode but led to crashing every program making non-</a:t>
            </a:r>
            <a:r>
              <a:rPr lang="en-US" sz="2000" dirty="0" err="1"/>
              <a:t>iterable</a:t>
            </a:r>
            <a:endParaRPr lang="en-US" sz="2000" dirty="0"/>
          </a:p>
          <a:p>
            <a:endParaRPr lang="en-US" sz="2000" dirty="0"/>
          </a:p>
          <a:p>
            <a:r>
              <a:rPr lang="en-US" sz="2000" dirty="0"/>
              <a:t>Next Steps:</a:t>
            </a:r>
          </a:p>
          <a:p>
            <a:pPr marL="342900" indent="-342900">
              <a:buFontTx/>
              <a:buChar char="-"/>
            </a:pPr>
            <a:r>
              <a:rPr lang="en-US" sz="2000" dirty="0"/>
              <a:t>Best Model Histogram/boxplot/scatterplot w percent by actual</a:t>
            </a:r>
          </a:p>
          <a:p>
            <a:pPr marL="800100" lvl="1" indent="-342900">
              <a:buFontTx/>
              <a:buChar char="-"/>
            </a:pPr>
            <a:r>
              <a:rPr lang="en-US" sz="2000" dirty="0"/>
              <a:t>Check how well model fares for different distances</a:t>
            </a:r>
          </a:p>
          <a:p>
            <a:pPr marL="342900" indent="-342900">
              <a:buFontTx/>
              <a:buChar char="-"/>
            </a:pPr>
            <a:r>
              <a:rPr lang="en-US" sz="2000" dirty="0"/>
              <a:t>Check small distance predictions:</a:t>
            </a:r>
          </a:p>
          <a:p>
            <a:pPr marL="800100" lvl="1" indent="-342900">
              <a:buFontTx/>
              <a:buChar char="-"/>
            </a:pPr>
            <a:r>
              <a:rPr lang="en-US" sz="2000" dirty="0"/>
              <a:t>Log absolute error</a:t>
            </a:r>
          </a:p>
          <a:p>
            <a:pPr marL="800100" lvl="1" indent="-342900">
              <a:buFontTx/>
              <a:buChar char="-"/>
            </a:pPr>
            <a:r>
              <a:rPr lang="en-US" sz="2000" dirty="0"/>
              <a:t>Smaller test model to evaluate dataset</a:t>
            </a:r>
          </a:p>
          <a:p>
            <a:pPr marL="800100" lvl="1" indent="-342900">
              <a:buFontTx/>
              <a:buChar char="-"/>
            </a:pPr>
            <a:endParaRPr lang="en-US" sz="2000" dirty="0"/>
          </a:p>
          <a:p>
            <a:pPr marL="342900" indent="-342900">
              <a:buFontTx/>
              <a:buChar char="-"/>
            </a:pPr>
            <a:r>
              <a:rPr lang="en-US" sz="2000" dirty="0"/>
              <a:t>Advanced Dataset</a:t>
            </a:r>
          </a:p>
          <a:p>
            <a:pPr marL="800100" lvl="1" indent="-342900">
              <a:buFontTx/>
              <a:buChar char="-"/>
            </a:pPr>
            <a:r>
              <a:rPr lang="en-US" sz="2000" dirty="0"/>
              <a:t>Include color descriptors</a:t>
            </a:r>
          </a:p>
          <a:p>
            <a:pPr marL="800100" lvl="1" indent="-342900">
              <a:buFontTx/>
              <a:buChar char="-"/>
            </a:pPr>
            <a:r>
              <a:rPr lang="en-US" sz="2000" dirty="0"/>
              <a:t>Research further into amount of data (for just distance, &gt;10,000)</a:t>
            </a:r>
          </a:p>
          <a:p>
            <a:pPr marL="800100" lvl="1" indent="-342900">
              <a:buFontTx/>
              <a:buChar char="-"/>
            </a:pPr>
            <a:r>
              <a:rPr lang="en-US" sz="2000" dirty="0"/>
              <a:t>Visualize data size vs training/validation loss</a:t>
            </a:r>
          </a:p>
          <a:p>
            <a:pPr marL="342900" indent="-342900">
              <a:buFontTx/>
              <a:buChar char="-"/>
            </a:pPr>
            <a:r>
              <a:rPr lang="en-US" sz="2000" dirty="0"/>
              <a:t>Resizing/scaling images for adaptability</a:t>
            </a:r>
          </a:p>
          <a:p>
            <a:pPr marL="342900" indent="-342900">
              <a:buFontTx/>
              <a:buChar char="-"/>
            </a:pPr>
            <a:r>
              <a:rPr lang="en-US" sz="2000" dirty="0"/>
              <a:t>Test on STL package</a:t>
            </a:r>
          </a:p>
          <a:p>
            <a:pPr lvl="1"/>
            <a:endParaRPr lang="en-US" sz="2000" dirty="0"/>
          </a:p>
        </p:txBody>
      </p:sp>
      <p:sp>
        <p:nvSpPr>
          <p:cNvPr id="3" name="TextBox 2">
            <a:extLst>
              <a:ext uri="{FF2B5EF4-FFF2-40B4-BE49-F238E27FC236}">
                <a16:creationId xmlns:a16="http://schemas.microsoft.com/office/drawing/2014/main" id="{B79FBFD0-4661-4E05-8A21-92936DA5C6A9}"/>
              </a:ext>
            </a:extLst>
          </p:cNvPr>
          <p:cNvSpPr txBox="1"/>
          <p:nvPr/>
        </p:nvSpPr>
        <p:spPr>
          <a:xfrm>
            <a:off x="537633" y="221417"/>
            <a:ext cx="6104466" cy="584775"/>
          </a:xfrm>
          <a:prstGeom prst="rect">
            <a:avLst/>
          </a:prstGeom>
          <a:noFill/>
        </p:spPr>
        <p:txBody>
          <a:bodyPr wrap="square">
            <a:spAutoFit/>
          </a:bodyPr>
          <a:lstStyle/>
          <a:p>
            <a:r>
              <a:rPr lang="en-US" sz="3200" b="1" dirty="0">
                <a:solidFill>
                  <a:schemeClr val="bg1"/>
                </a:solidFill>
              </a:rPr>
              <a:t>Conclusions</a:t>
            </a:r>
          </a:p>
        </p:txBody>
      </p:sp>
    </p:spTree>
    <p:extLst>
      <p:ext uri="{BB962C8B-B14F-4D97-AF65-F5344CB8AC3E}">
        <p14:creationId xmlns:p14="http://schemas.microsoft.com/office/powerpoint/2010/main" val="2470282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ADD47-936B-8FC4-AA9F-6C57352AC8C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3C09A36-AEAE-E411-C0BA-9F808D5D961B}"/>
              </a:ext>
            </a:extLst>
          </p:cNvPr>
          <p:cNvSpPr/>
          <p:nvPr/>
        </p:nvSpPr>
        <p:spPr>
          <a:xfrm>
            <a:off x="0" y="2346960"/>
            <a:ext cx="12192000" cy="1623060"/>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00C5F8F9-CC91-AF09-F504-E01E198F9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E8C814-65A8-9951-2A38-6A0B7866BA0F}"/>
              </a:ext>
            </a:extLst>
          </p:cNvPr>
          <p:cNvSpPr txBox="1"/>
          <p:nvPr/>
        </p:nvSpPr>
        <p:spPr>
          <a:xfrm>
            <a:off x="636692" y="2766497"/>
            <a:ext cx="10724727" cy="584775"/>
          </a:xfrm>
          <a:prstGeom prst="rect">
            <a:avLst/>
          </a:prstGeom>
          <a:noFill/>
        </p:spPr>
        <p:txBody>
          <a:bodyPr wrap="square">
            <a:spAutoFit/>
          </a:bodyPr>
          <a:lstStyle/>
          <a:p>
            <a:r>
              <a:rPr lang="en-US" sz="3200" b="1" dirty="0">
                <a:solidFill>
                  <a:schemeClr val="bg1"/>
                </a:solidFill>
              </a:rPr>
              <a:t>Distance Prediction to Produce Number for STL Predicate</a:t>
            </a:r>
          </a:p>
        </p:txBody>
      </p:sp>
    </p:spTree>
    <p:extLst>
      <p:ext uri="{BB962C8B-B14F-4D97-AF65-F5344CB8AC3E}">
        <p14:creationId xmlns:p14="http://schemas.microsoft.com/office/powerpoint/2010/main" val="77383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7D7CB7-08FF-601B-8B5A-41C11CF215E3}"/>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FB803C76-5393-7908-75E2-DD2C1087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118EC1-A67B-C853-8841-36A0101920E5}"/>
              </a:ext>
            </a:extLst>
          </p:cNvPr>
          <p:cNvSpPr txBox="1"/>
          <p:nvPr/>
        </p:nvSpPr>
        <p:spPr>
          <a:xfrm>
            <a:off x="571076" y="1249028"/>
            <a:ext cx="10135394" cy="4678204"/>
          </a:xfrm>
          <a:prstGeom prst="rect">
            <a:avLst/>
          </a:prstGeom>
          <a:noFill/>
        </p:spPr>
        <p:txBody>
          <a:bodyPr wrap="square" rtlCol="0">
            <a:spAutoFit/>
          </a:bodyPr>
          <a:lstStyle/>
          <a:p>
            <a:r>
              <a:rPr lang="en-US" sz="2000" dirty="0"/>
              <a:t>Problem: Create Distance Prediction Model to Produce Number for STL predicate</a:t>
            </a:r>
          </a:p>
          <a:p>
            <a:endParaRPr lang="en-US" sz="2000" dirty="0"/>
          </a:p>
          <a:p>
            <a:r>
              <a:rPr lang="en-US" sz="2000" dirty="0"/>
              <a:t>Last Week: </a:t>
            </a:r>
          </a:p>
          <a:p>
            <a:pPr marL="285750" indent="-285750">
              <a:buFontTx/>
              <a:buChar char="-"/>
            </a:pPr>
            <a:r>
              <a:rPr lang="en-US" dirty="0"/>
              <a:t> </a:t>
            </a:r>
            <a:r>
              <a:rPr lang="en-US" sz="2000" dirty="0"/>
              <a:t>Test STL compatibility through STCG++</a:t>
            </a:r>
          </a:p>
          <a:p>
            <a:pPr marL="342900" indent="-342900">
              <a:buFontTx/>
              <a:buChar char="-"/>
            </a:pPr>
            <a:r>
              <a:rPr lang="en-US" sz="2000" dirty="0"/>
              <a:t>Create color labeled data</a:t>
            </a:r>
          </a:p>
          <a:p>
            <a:endParaRPr lang="en-US" sz="2000" dirty="0"/>
          </a:p>
          <a:p>
            <a:endParaRPr lang="en-US" sz="2000" dirty="0"/>
          </a:p>
          <a:p>
            <a:endParaRPr lang="en-US" sz="2000" dirty="0"/>
          </a:p>
          <a:p>
            <a:r>
              <a:rPr lang="en-US" sz="2000" b="1" dirty="0"/>
              <a:t>Objectives:</a:t>
            </a:r>
            <a:endParaRPr lang="en-US" sz="2000" dirty="0"/>
          </a:p>
          <a:p>
            <a:endParaRPr lang="en-US" dirty="0"/>
          </a:p>
          <a:p>
            <a:pPr marL="285750" indent="-285750">
              <a:buFontTx/>
              <a:buChar char="-"/>
            </a:pPr>
            <a:r>
              <a:rPr lang="en-US" sz="2000" dirty="0"/>
              <a:t>Implement Dynamics to create continuous data</a:t>
            </a:r>
          </a:p>
          <a:p>
            <a:pPr marL="285750" indent="-285750">
              <a:buFontTx/>
              <a:buChar char="-"/>
            </a:pPr>
            <a:r>
              <a:rPr lang="en-US" sz="2000" dirty="0"/>
              <a:t>Train model with continuous data </a:t>
            </a:r>
          </a:p>
          <a:p>
            <a:pPr marL="285750" indent="-285750">
              <a:buFontTx/>
              <a:buChar char="-"/>
            </a:pPr>
            <a:r>
              <a:rPr lang="en-US" sz="2000" dirty="0"/>
              <a:t>Train model with </a:t>
            </a:r>
            <a:r>
              <a:rPr lang="en-US" sz="2000" dirty="0" err="1"/>
              <a:t>TanH</a:t>
            </a:r>
            <a:r>
              <a:rPr lang="en-US" sz="2000" dirty="0"/>
              <a:t> function and new data</a:t>
            </a:r>
          </a:p>
          <a:p>
            <a:pPr marL="742950" lvl="1" indent="-285750">
              <a:buFontTx/>
              <a:buChar char="-"/>
            </a:pPr>
            <a:r>
              <a:rPr lang="en-US" sz="2000" dirty="0"/>
              <a:t>Normalizing data strategies</a:t>
            </a:r>
          </a:p>
          <a:p>
            <a:pPr marL="285750" indent="-285750">
              <a:buFontTx/>
              <a:buChar char="-"/>
            </a:pPr>
            <a:r>
              <a:rPr lang="en-US" sz="2000" dirty="0"/>
              <a:t>Loss function by percentage not MSE vs precision</a:t>
            </a:r>
          </a:p>
        </p:txBody>
      </p:sp>
      <p:sp>
        <p:nvSpPr>
          <p:cNvPr id="9" name="TextBox 8">
            <a:extLst>
              <a:ext uri="{FF2B5EF4-FFF2-40B4-BE49-F238E27FC236}">
                <a16:creationId xmlns:a16="http://schemas.microsoft.com/office/drawing/2014/main" id="{CCEC2A4B-1913-0FE5-DB94-2229E380457B}"/>
              </a:ext>
            </a:extLst>
          </p:cNvPr>
          <p:cNvSpPr txBox="1"/>
          <p:nvPr/>
        </p:nvSpPr>
        <p:spPr>
          <a:xfrm>
            <a:off x="571076" y="221417"/>
            <a:ext cx="9817099" cy="584775"/>
          </a:xfrm>
          <a:prstGeom prst="rect">
            <a:avLst/>
          </a:prstGeom>
          <a:noFill/>
        </p:spPr>
        <p:txBody>
          <a:bodyPr wrap="square">
            <a:spAutoFit/>
          </a:bodyPr>
          <a:lstStyle/>
          <a:p>
            <a:r>
              <a:rPr lang="en-US" sz="3200" b="1" dirty="0">
                <a:solidFill>
                  <a:schemeClr val="bg1"/>
                </a:solidFill>
              </a:rPr>
              <a:t>Intro:</a:t>
            </a:r>
          </a:p>
        </p:txBody>
      </p:sp>
    </p:spTree>
    <p:extLst>
      <p:ext uri="{BB962C8B-B14F-4D97-AF65-F5344CB8AC3E}">
        <p14:creationId xmlns:p14="http://schemas.microsoft.com/office/powerpoint/2010/main" val="401652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A01BF-9431-9760-1C67-A4E5577288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B1A3C0-A7DD-AE57-940F-A62BB030F48A}"/>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6F9EC0-534B-239B-780A-91DE65D97D34}"/>
              </a:ext>
            </a:extLst>
          </p:cNvPr>
          <p:cNvSpPr txBox="1"/>
          <p:nvPr/>
        </p:nvSpPr>
        <p:spPr>
          <a:xfrm>
            <a:off x="592183" y="278675"/>
            <a:ext cx="9605554" cy="584775"/>
          </a:xfrm>
          <a:prstGeom prst="rect">
            <a:avLst/>
          </a:prstGeom>
          <a:noFill/>
        </p:spPr>
        <p:txBody>
          <a:bodyPr wrap="square" rtlCol="0">
            <a:spAutoFit/>
          </a:bodyPr>
          <a:lstStyle/>
          <a:p>
            <a:r>
              <a:rPr lang="en-US" sz="3200" b="1" dirty="0">
                <a:solidFill>
                  <a:schemeClr val="bg1"/>
                </a:solidFill>
              </a:rPr>
              <a:t>Dynamics:</a:t>
            </a:r>
          </a:p>
        </p:txBody>
      </p:sp>
      <p:sp>
        <p:nvSpPr>
          <p:cNvPr id="2" name="TextBox 1">
            <a:extLst>
              <a:ext uri="{FF2B5EF4-FFF2-40B4-BE49-F238E27FC236}">
                <a16:creationId xmlns:a16="http://schemas.microsoft.com/office/drawing/2014/main" id="{B12E158F-8988-641B-7014-CD826EE4A009}"/>
              </a:ext>
            </a:extLst>
          </p:cNvPr>
          <p:cNvSpPr txBox="1"/>
          <p:nvPr/>
        </p:nvSpPr>
        <p:spPr>
          <a:xfrm>
            <a:off x="281443" y="1027611"/>
            <a:ext cx="5544004" cy="5909310"/>
          </a:xfrm>
          <a:prstGeom prst="rect">
            <a:avLst/>
          </a:prstGeom>
          <a:noFill/>
        </p:spPr>
        <p:txBody>
          <a:bodyPr wrap="square" rtlCol="0">
            <a:spAutoFit/>
          </a:bodyPr>
          <a:lstStyle/>
          <a:p>
            <a:r>
              <a:rPr lang="en-US" sz="2000" b="1" dirty="0"/>
              <a:t>Control Choices:</a:t>
            </a:r>
          </a:p>
          <a:p>
            <a:pPr marL="285750" indent="-285750">
              <a:buFontTx/>
              <a:buChar char="-"/>
            </a:pPr>
            <a:r>
              <a:rPr lang="en-US" sz="2000" dirty="0"/>
              <a:t>[left, straight, right]</a:t>
            </a:r>
          </a:p>
          <a:p>
            <a:pPr marL="285750" indent="-285750">
              <a:buFontTx/>
              <a:buChar char="-"/>
            </a:pPr>
            <a:r>
              <a:rPr lang="en-US" sz="2000" dirty="0"/>
              <a:t>Function: </a:t>
            </a:r>
            <a:r>
              <a:rPr lang="en-US" sz="2000" dirty="0" err="1"/>
              <a:t>control_from_direction</a:t>
            </a:r>
            <a:r>
              <a:rPr lang="en-US" sz="2000" dirty="0"/>
              <a:t>:</a:t>
            </a:r>
          </a:p>
          <a:p>
            <a:pPr marL="742950" lvl="1" indent="-285750">
              <a:buFontTx/>
              <a:buChar char="-"/>
            </a:pPr>
            <a:r>
              <a:rPr lang="en-US" sz="2000" dirty="0"/>
              <a:t>Speed = 2m/s</a:t>
            </a:r>
          </a:p>
          <a:p>
            <a:pPr marL="742950" lvl="1" indent="-285750">
              <a:buFontTx/>
              <a:buChar char="-"/>
            </a:pPr>
            <a:r>
              <a:rPr lang="en-US" sz="2000" dirty="0"/>
              <a:t>+15 deg for left, 0 for straight, -15 deg right</a:t>
            </a:r>
          </a:p>
          <a:p>
            <a:pPr marL="285750" indent="-285750">
              <a:buFontTx/>
              <a:buChar char="-"/>
            </a:pPr>
            <a:r>
              <a:rPr lang="en-US" sz="2000" dirty="0"/>
              <a:t>Time step: 0.15 seconds</a:t>
            </a:r>
          </a:p>
          <a:p>
            <a:pPr marL="285750" indent="-285750">
              <a:buFontTx/>
              <a:buChar char="-"/>
            </a:pPr>
            <a:r>
              <a:rPr lang="en-US" sz="2000" dirty="0"/>
              <a:t>Wheelbase: L = 2.5 m</a:t>
            </a:r>
          </a:p>
          <a:p>
            <a:endParaRPr lang="en-US" sz="2000" dirty="0"/>
          </a:p>
          <a:p>
            <a:r>
              <a:rPr lang="en-US" sz="2000" b="1" dirty="0"/>
              <a:t>Simple Car Dynamics:</a:t>
            </a:r>
          </a:p>
          <a:p>
            <a:pPr marL="285750" indent="-285750">
              <a:buFontTx/>
              <a:buChar char="-"/>
            </a:pPr>
            <a:r>
              <a:rPr lang="en-US" sz="2000" dirty="0"/>
              <a:t>(</a:t>
            </a:r>
            <a:r>
              <a:rPr lang="en-US" sz="2000" dirty="0" err="1"/>
              <a:t>x,y</a:t>
            </a:r>
            <a:r>
              <a:rPr lang="en-US" sz="2000" dirty="0"/>
              <a:t>) state, and heading angle theta</a:t>
            </a:r>
          </a:p>
          <a:p>
            <a:pPr marL="742950" lvl="1" indent="-285750">
              <a:buFontTx/>
              <a:buChar char="-"/>
            </a:pPr>
            <a:r>
              <a:rPr lang="en-US" sz="2000" dirty="0"/>
              <a:t>X.dot = v (cos(theta))</a:t>
            </a:r>
          </a:p>
          <a:p>
            <a:pPr marL="742950" lvl="1" indent="-285750">
              <a:buFontTx/>
              <a:buChar char="-"/>
            </a:pPr>
            <a:r>
              <a:rPr lang="en-US" sz="2000" dirty="0"/>
              <a:t>Y.dot = v (sin(theta))</a:t>
            </a:r>
          </a:p>
          <a:p>
            <a:pPr marL="742950" lvl="1" indent="-285750">
              <a:buFontTx/>
              <a:buChar char="-"/>
            </a:pPr>
            <a:r>
              <a:rPr lang="en-US" sz="2000" dirty="0"/>
              <a:t>Theta.dot = v/L (tan(steering angle)</a:t>
            </a:r>
          </a:p>
          <a:p>
            <a:endParaRPr lang="en-US" sz="2000" dirty="0"/>
          </a:p>
          <a:p>
            <a:r>
              <a:rPr lang="en-US" sz="2000" b="1" dirty="0"/>
              <a:t>Data Requirements:</a:t>
            </a:r>
          </a:p>
          <a:p>
            <a:pPr marL="285750" indent="-285750">
              <a:buFontTx/>
              <a:buChar char="-"/>
            </a:pPr>
            <a:r>
              <a:rPr lang="en-US" sz="2000" dirty="0"/>
              <a:t>Buckets of small, large, and negative distances</a:t>
            </a:r>
          </a:p>
          <a:p>
            <a:pPr marL="285750" indent="-285750">
              <a:buFontTx/>
              <a:buChar char="-"/>
            </a:pPr>
            <a:r>
              <a:rPr lang="en-US" sz="2000" dirty="0"/>
              <a:t>Calculates signed distances for all colors</a:t>
            </a:r>
          </a:p>
          <a:p>
            <a:pPr lvl="1"/>
            <a:endParaRPr lang="en-US" dirty="0"/>
          </a:p>
        </p:txBody>
      </p:sp>
      <p:pic>
        <p:nvPicPr>
          <p:cNvPr id="3" name="Picture 2" descr="Scholarship Impact 2024: featuring Jasper Geldenbott and Annika Singh from our lab">
            <a:extLst>
              <a:ext uri="{FF2B5EF4-FFF2-40B4-BE49-F238E27FC236}">
                <a16:creationId xmlns:a16="http://schemas.microsoft.com/office/drawing/2014/main" id="{25FB9DA9-4E35-4EF5-D2FF-91A804024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279AF6-F748-98AF-699D-559061209B0C}"/>
              </a:ext>
            </a:extLst>
          </p:cNvPr>
          <p:cNvSpPr txBox="1"/>
          <p:nvPr/>
        </p:nvSpPr>
        <p:spPr>
          <a:xfrm>
            <a:off x="5652904" y="2743969"/>
            <a:ext cx="8278402" cy="2308324"/>
          </a:xfrm>
          <a:prstGeom prst="rect">
            <a:avLst/>
          </a:prstGeom>
          <a:noFill/>
        </p:spPr>
        <p:txBody>
          <a:bodyPr wrap="square">
            <a:spAutoFit/>
          </a:bodyPr>
          <a:lstStyle/>
          <a:p>
            <a:r>
              <a:rPr lang="en-US" b="1" dirty="0"/>
              <a:t>Example Data:</a:t>
            </a:r>
          </a:p>
          <a:p>
            <a:r>
              <a:rPr lang="en-US" dirty="0" err="1"/>
              <a:t>image_path,distance,color_word</a:t>
            </a:r>
            <a:br>
              <a:rPr lang="en-US" dirty="0"/>
            </a:br>
            <a:r>
              <a:rPr lang="en-US" dirty="0" err="1"/>
              <a:t>multicolor_clean_data</a:t>
            </a:r>
            <a:r>
              <a:rPr lang="en-US" dirty="0"/>
              <a:t>/images/image_00001.png,18.6410,red</a:t>
            </a:r>
            <a:br>
              <a:rPr lang="en-US" dirty="0"/>
            </a:br>
            <a:r>
              <a:rPr lang="en-US" dirty="0" err="1"/>
              <a:t>multicolor_clean_data</a:t>
            </a:r>
            <a:r>
              <a:rPr lang="en-US" dirty="0"/>
              <a:t>/images/image_00001.png,28.6353,green</a:t>
            </a:r>
            <a:br>
              <a:rPr lang="en-US" dirty="0"/>
            </a:br>
            <a:r>
              <a:rPr lang="en-US" dirty="0" err="1"/>
              <a:t>multicolor_clean_data</a:t>
            </a:r>
            <a:r>
              <a:rPr lang="en-US" dirty="0"/>
              <a:t>/images/image_00001.png,14.1069,blue</a:t>
            </a:r>
            <a:br>
              <a:rPr lang="en-US" dirty="0"/>
            </a:br>
            <a:r>
              <a:rPr lang="en-US" dirty="0" err="1"/>
              <a:t>multicolor_clean_data</a:t>
            </a:r>
            <a:r>
              <a:rPr lang="en-US" dirty="0"/>
              <a:t>/images/image_00002.png,19.1539,red</a:t>
            </a:r>
            <a:br>
              <a:rPr lang="en-US" dirty="0"/>
            </a:br>
            <a:r>
              <a:rPr lang="en-US" dirty="0" err="1"/>
              <a:t>multicolor_clean_data</a:t>
            </a:r>
            <a:r>
              <a:rPr lang="en-US" dirty="0"/>
              <a:t>/images/image_00002.png,20.4128,green</a:t>
            </a:r>
            <a:br>
              <a:rPr lang="en-US" dirty="0"/>
            </a:br>
            <a:r>
              <a:rPr lang="en-US" dirty="0" err="1"/>
              <a:t>multicolor_clean_data</a:t>
            </a:r>
            <a:r>
              <a:rPr lang="en-US" dirty="0"/>
              <a:t>/images/image_00002.png,19.2321,blue</a:t>
            </a:r>
          </a:p>
        </p:txBody>
      </p:sp>
    </p:spTree>
    <p:extLst>
      <p:ext uri="{BB962C8B-B14F-4D97-AF65-F5344CB8AC3E}">
        <p14:creationId xmlns:p14="http://schemas.microsoft.com/office/powerpoint/2010/main" val="274731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CDFD5-D741-7A78-C8F9-DA8F2F8ECE3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FF4301A-C576-FF36-4349-FE820AE966C8}"/>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5A4E3E-3504-B0D1-85C7-762292A891F2}"/>
              </a:ext>
            </a:extLst>
          </p:cNvPr>
          <p:cNvSpPr txBox="1"/>
          <p:nvPr/>
        </p:nvSpPr>
        <p:spPr>
          <a:xfrm>
            <a:off x="592183" y="278675"/>
            <a:ext cx="9605554" cy="584775"/>
          </a:xfrm>
          <a:prstGeom prst="rect">
            <a:avLst/>
          </a:prstGeom>
          <a:noFill/>
        </p:spPr>
        <p:txBody>
          <a:bodyPr wrap="square" rtlCol="0">
            <a:spAutoFit/>
          </a:bodyPr>
          <a:lstStyle/>
          <a:p>
            <a:r>
              <a:rPr lang="en-US" sz="3200" b="1" dirty="0">
                <a:solidFill>
                  <a:schemeClr val="bg1"/>
                </a:solidFill>
              </a:rPr>
              <a:t>Data:</a:t>
            </a:r>
          </a:p>
        </p:txBody>
      </p:sp>
      <p:pic>
        <p:nvPicPr>
          <p:cNvPr id="3" name="Picture 2" descr="Scholarship Impact 2024: featuring Jasper Geldenbott and Annika Singh from our lab">
            <a:extLst>
              <a:ext uri="{FF2B5EF4-FFF2-40B4-BE49-F238E27FC236}">
                <a16:creationId xmlns:a16="http://schemas.microsoft.com/office/drawing/2014/main" id="{76F90EDB-EF1B-CDBB-FF0A-1BD8B8025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025EE13-7572-1763-8201-9545DCEB9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83" y="1027611"/>
            <a:ext cx="9025527" cy="596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6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388A-F7CC-5677-224D-A38189C4A49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0257929-8631-9BD6-3380-0E698018F801}"/>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9E013317-92FC-0338-1D25-63C1533FC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9FBFD0-4661-4E05-8A21-92936DA5C6A9}"/>
              </a:ext>
            </a:extLst>
          </p:cNvPr>
          <p:cNvSpPr txBox="1"/>
          <p:nvPr/>
        </p:nvSpPr>
        <p:spPr>
          <a:xfrm>
            <a:off x="537633" y="221417"/>
            <a:ext cx="6104466" cy="584775"/>
          </a:xfrm>
          <a:prstGeom prst="rect">
            <a:avLst/>
          </a:prstGeom>
          <a:noFill/>
        </p:spPr>
        <p:txBody>
          <a:bodyPr wrap="square">
            <a:spAutoFit/>
          </a:bodyPr>
          <a:lstStyle/>
          <a:p>
            <a:r>
              <a:rPr lang="en-US" sz="3200" b="1" dirty="0">
                <a:solidFill>
                  <a:schemeClr val="bg1"/>
                </a:solidFill>
              </a:rPr>
              <a:t>Conclusion/Next Steps</a:t>
            </a:r>
          </a:p>
        </p:txBody>
      </p:sp>
      <p:sp>
        <p:nvSpPr>
          <p:cNvPr id="2" name="TextBox 1">
            <a:extLst>
              <a:ext uri="{FF2B5EF4-FFF2-40B4-BE49-F238E27FC236}">
                <a16:creationId xmlns:a16="http://schemas.microsoft.com/office/drawing/2014/main" id="{02A375E6-3374-8938-4913-5208247CD50A}"/>
              </a:ext>
            </a:extLst>
          </p:cNvPr>
          <p:cNvSpPr txBox="1"/>
          <p:nvPr/>
        </p:nvSpPr>
        <p:spPr>
          <a:xfrm>
            <a:off x="439666" y="1390989"/>
            <a:ext cx="10552387" cy="1292662"/>
          </a:xfrm>
          <a:prstGeom prst="rect">
            <a:avLst/>
          </a:prstGeom>
          <a:noFill/>
        </p:spPr>
        <p:txBody>
          <a:bodyPr wrap="square" rtlCol="0">
            <a:spAutoFit/>
          </a:bodyPr>
          <a:lstStyle/>
          <a:p>
            <a:r>
              <a:rPr lang="en-US" sz="2000" b="1" dirty="0"/>
              <a:t>Conclusion:</a:t>
            </a:r>
          </a:p>
          <a:p>
            <a:pPr marL="285750" indent="-285750">
              <a:buFontTx/>
              <a:buChar char="-"/>
            </a:pPr>
            <a:r>
              <a:rPr lang="en-US" sz="2000" dirty="0"/>
              <a:t>New dataset generated</a:t>
            </a:r>
          </a:p>
          <a:p>
            <a:pPr marL="285750" indent="-285750">
              <a:buFontTx/>
              <a:buChar char="-"/>
            </a:pPr>
            <a:r>
              <a:rPr lang="en-US" sz="2000" dirty="0"/>
              <a:t>Dynamics and smoothing worked</a:t>
            </a:r>
          </a:p>
          <a:p>
            <a:pPr marL="285750" indent="-285750">
              <a:buFontTx/>
              <a:buChar char="-"/>
            </a:pPr>
            <a:endParaRPr lang="en-US" dirty="0"/>
          </a:p>
        </p:txBody>
      </p:sp>
      <p:sp>
        <p:nvSpPr>
          <p:cNvPr id="14" name="TextBox 13">
            <a:extLst>
              <a:ext uri="{FF2B5EF4-FFF2-40B4-BE49-F238E27FC236}">
                <a16:creationId xmlns:a16="http://schemas.microsoft.com/office/drawing/2014/main" id="{282570FB-A331-D41F-D00C-39AC06CE7488}"/>
              </a:ext>
            </a:extLst>
          </p:cNvPr>
          <p:cNvSpPr txBox="1"/>
          <p:nvPr/>
        </p:nvSpPr>
        <p:spPr>
          <a:xfrm>
            <a:off x="439666" y="2683651"/>
            <a:ext cx="10552387" cy="6832640"/>
          </a:xfrm>
          <a:prstGeom prst="rect">
            <a:avLst/>
          </a:prstGeom>
          <a:noFill/>
        </p:spPr>
        <p:txBody>
          <a:bodyPr wrap="square" rtlCol="0">
            <a:spAutoFit/>
          </a:bodyPr>
          <a:lstStyle/>
          <a:p>
            <a:r>
              <a:rPr lang="en-US" sz="2000" b="1" dirty="0"/>
              <a:t>Next Steps:</a:t>
            </a:r>
          </a:p>
          <a:p>
            <a:pPr marL="285750" indent="-285750">
              <a:buFontTx/>
              <a:buChar char="-"/>
            </a:pPr>
            <a:r>
              <a:rPr lang="en-US" sz="2000" dirty="0"/>
              <a:t>Train model with </a:t>
            </a:r>
            <a:r>
              <a:rPr lang="en-US" sz="2000" dirty="0" err="1"/>
              <a:t>TanH</a:t>
            </a:r>
            <a:r>
              <a:rPr lang="en-US" sz="2000" dirty="0"/>
              <a:t> function and new data</a:t>
            </a:r>
          </a:p>
          <a:p>
            <a:pPr marL="742950" lvl="1" indent="-285750">
              <a:buFontTx/>
              <a:buChar char="-"/>
            </a:pPr>
            <a:r>
              <a:rPr lang="en-US" sz="2000" dirty="0"/>
              <a:t>Normalizing data strategies</a:t>
            </a:r>
          </a:p>
          <a:p>
            <a:pPr marL="285750" indent="-285750">
              <a:buFontTx/>
              <a:buChar char="-"/>
            </a:pPr>
            <a:r>
              <a:rPr lang="en-US" sz="2000" dirty="0"/>
              <a:t>Already trained model but I did something wrong so that color was treated as a prediction instead of an instruction</a:t>
            </a:r>
          </a:p>
          <a:p>
            <a:pPr marL="742950" lvl="1" indent="-285750">
              <a:buFontTx/>
              <a:buChar char="-"/>
            </a:pPr>
            <a:r>
              <a:rPr lang="en-US" sz="2000" dirty="0"/>
              <a:t>Retrain with color being an input instead of output</a:t>
            </a:r>
          </a:p>
          <a:p>
            <a:pPr marL="742950" lvl="1" indent="-285750">
              <a:buFontTx/>
              <a:buChar char="-"/>
            </a:pPr>
            <a:endParaRPr lang="en-US" sz="2000" dirty="0"/>
          </a:p>
          <a:p>
            <a:r>
              <a:rPr lang="en-US" sz="2000" dirty="0"/>
              <a:t>Suggested Technique:</a:t>
            </a:r>
          </a:p>
          <a:p>
            <a:pPr marL="285750" indent="-285750">
              <a:buFontTx/>
              <a:buChar char="-"/>
            </a:pPr>
            <a:r>
              <a:rPr lang="en-US" sz="2000" dirty="0"/>
              <a:t>Color mask—did this in the first week; where by giving the color label you get a mask, then use the existing distance calculating model to calculate the distance through the mask</a:t>
            </a:r>
          </a:p>
          <a:p>
            <a:pPr marL="285750" indent="-285750">
              <a:buFontTx/>
              <a:buChar char="-"/>
            </a:pPr>
            <a:endParaRPr lang="en-US" sz="2000" dirty="0"/>
          </a:p>
          <a:p>
            <a:pPr marL="285750" indent="-285750">
              <a:buFontTx/>
              <a:buChar char="-"/>
            </a:pPr>
            <a:endParaRPr lang="en-US" sz="2000" dirty="0"/>
          </a:p>
          <a:p>
            <a:pPr marL="285750" indent="-285750">
              <a:buFontTx/>
              <a:buChar char="-"/>
            </a:pPr>
            <a:endParaRPr lang="en-US" sz="2000" dirty="0"/>
          </a:p>
          <a:p>
            <a:pPr marL="285750" indent="-285750">
              <a:buFontTx/>
              <a:buChar char="-"/>
            </a:pPr>
            <a:r>
              <a:rPr lang="en-US" sz="2000" dirty="0"/>
              <a:t>Separate color and masking distance calculation</a:t>
            </a:r>
          </a:p>
          <a:p>
            <a:pPr marL="285750" indent="-285750">
              <a:buFontTx/>
              <a:buChar char="-"/>
            </a:pPr>
            <a:r>
              <a:rPr lang="en-US" sz="2000" dirty="0" err="1"/>
              <a:t>Evalutate</a:t>
            </a:r>
            <a:r>
              <a:rPr lang="en-US" sz="2000" dirty="0"/>
              <a:t> command action strings based on </a:t>
            </a:r>
            <a:r>
              <a:rPr lang="en-US" sz="2000" dirty="0" err="1"/>
              <a:t>stl</a:t>
            </a:r>
            <a:r>
              <a:rPr lang="en-US" sz="2000" dirty="0"/>
              <a:t> </a:t>
            </a:r>
            <a:r>
              <a:rPr lang="en-US" sz="2000"/>
              <a:t>robustness evaluation</a:t>
            </a:r>
            <a:endParaRPr lang="en-US" sz="2000" dirty="0"/>
          </a:p>
          <a:p>
            <a:pPr marL="742950" lvl="1" indent="-285750">
              <a:buFontTx/>
              <a:buChar char="-"/>
            </a:pPr>
            <a:endParaRPr lang="en-US" sz="2000" dirty="0"/>
          </a:p>
          <a:p>
            <a:pPr marL="742950" lvl="1" indent="-285750">
              <a:buFontTx/>
              <a:buChar char="-"/>
            </a:pPr>
            <a:endParaRPr lang="en-US" sz="2000" dirty="0"/>
          </a:p>
          <a:p>
            <a:pPr marL="742950" lvl="1" indent="-285750">
              <a:buFontTx/>
              <a:buChar char="-"/>
            </a:pPr>
            <a:endParaRPr lang="en-US" sz="2000" dirty="0"/>
          </a:p>
          <a:p>
            <a:pPr marL="742950" lvl="1" indent="-285750">
              <a:buFontTx/>
              <a:buChar char="-"/>
            </a:pPr>
            <a:endParaRPr lang="en-US" sz="2000" dirty="0"/>
          </a:p>
          <a:p>
            <a:pPr lvl="1"/>
            <a:endParaRPr lang="en-US" sz="2000" dirty="0"/>
          </a:p>
          <a:p>
            <a:pPr marL="742950" lvl="1" indent="-285750">
              <a:buFontTx/>
              <a:buChar char="-"/>
            </a:pPr>
            <a:endParaRPr lang="en-US" sz="2000" dirty="0"/>
          </a:p>
          <a:p>
            <a:pPr marL="285750" indent="-285750">
              <a:buFontTx/>
              <a:buChar char="-"/>
            </a:pPr>
            <a:endParaRPr lang="en-US" dirty="0"/>
          </a:p>
        </p:txBody>
      </p:sp>
      <p:pic>
        <p:nvPicPr>
          <p:cNvPr id="5" name="Picture 4">
            <a:extLst>
              <a:ext uri="{FF2B5EF4-FFF2-40B4-BE49-F238E27FC236}">
                <a16:creationId xmlns:a16="http://schemas.microsoft.com/office/drawing/2014/main" id="{FADC6F01-84E8-88A7-76FE-F0DBE2D4DC35}"/>
              </a:ext>
            </a:extLst>
          </p:cNvPr>
          <p:cNvPicPr>
            <a:picLocks noChangeAspect="1"/>
          </p:cNvPicPr>
          <p:nvPr/>
        </p:nvPicPr>
        <p:blipFill>
          <a:blip r:embed="rId3"/>
          <a:stretch>
            <a:fillRect/>
          </a:stretch>
        </p:blipFill>
        <p:spPr>
          <a:xfrm>
            <a:off x="9059891" y="1281670"/>
            <a:ext cx="3132109" cy="2077205"/>
          </a:xfrm>
          <a:prstGeom prst="rect">
            <a:avLst/>
          </a:prstGeom>
        </p:spPr>
      </p:pic>
      <p:pic>
        <p:nvPicPr>
          <p:cNvPr id="12" name="Picture 11">
            <a:extLst>
              <a:ext uri="{FF2B5EF4-FFF2-40B4-BE49-F238E27FC236}">
                <a16:creationId xmlns:a16="http://schemas.microsoft.com/office/drawing/2014/main" id="{86AC7823-FA47-EA5E-50BD-17CC4B2B2CDE}"/>
              </a:ext>
            </a:extLst>
          </p:cNvPr>
          <p:cNvPicPr>
            <a:picLocks noChangeAspect="1"/>
          </p:cNvPicPr>
          <p:nvPr/>
        </p:nvPicPr>
        <p:blipFill>
          <a:blip r:embed="rId4"/>
          <a:stretch>
            <a:fillRect/>
          </a:stretch>
        </p:blipFill>
        <p:spPr>
          <a:xfrm>
            <a:off x="5875199" y="1249028"/>
            <a:ext cx="3279131" cy="2165695"/>
          </a:xfrm>
          <a:prstGeom prst="rect">
            <a:avLst/>
          </a:prstGeom>
        </p:spPr>
      </p:pic>
    </p:spTree>
    <p:extLst>
      <p:ext uri="{BB962C8B-B14F-4D97-AF65-F5344CB8AC3E}">
        <p14:creationId xmlns:p14="http://schemas.microsoft.com/office/powerpoint/2010/main" val="84946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408E3-D1FC-E67B-5A8D-DF302D06A55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71302C7-337D-8B57-2869-D36C4837FB0E}"/>
              </a:ext>
            </a:extLst>
          </p:cNvPr>
          <p:cNvSpPr/>
          <p:nvPr/>
        </p:nvSpPr>
        <p:spPr>
          <a:xfrm>
            <a:off x="0" y="2111177"/>
            <a:ext cx="12192000" cy="1699260"/>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DD14E4BA-88A4-700D-0C16-D2400A5D3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CF3309-79AA-0D87-EA40-84937125CD20}"/>
              </a:ext>
            </a:extLst>
          </p:cNvPr>
          <p:cNvSpPr txBox="1"/>
          <p:nvPr/>
        </p:nvSpPr>
        <p:spPr>
          <a:xfrm>
            <a:off x="697652" y="2568377"/>
            <a:ext cx="10915228" cy="584775"/>
          </a:xfrm>
          <a:prstGeom prst="rect">
            <a:avLst/>
          </a:prstGeom>
          <a:noFill/>
        </p:spPr>
        <p:txBody>
          <a:bodyPr wrap="square">
            <a:spAutoFit/>
          </a:bodyPr>
          <a:lstStyle/>
          <a:p>
            <a:r>
              <a:rPr lang="en-US" sz="3200" b="1" dirty="0">
                <a:solidFill>
                  <a:schemeClr val="bg1"/>
                </a:solidFill>
              </a:rPr>
              <a:t>Multi-Color Distance Prediction: MLP and One-Hot Vector</a:t>
            </a:r>
          </a:p>
        </p:txBody>
      </p:sp>
    </p:spTree>
    <p:extLst>
      <p:ext uri="{BB962C8B-B14F-4D97-AF65-F5344CB8AC3E}">
        <p14:creationId xmlns:p14="http://schemas.microsoft.com/office/powerpoint/2010/main" val="283678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7D7CB7-08FF-601B-8B5A-41C11CF215E3}"/>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FB803C76-5393-7908-75E2-DD2C1087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118EC1-A67B-C853-8841-36A0101920E5}"/>
              </a:ext>
            </a:extLst>
          </p:cNvPr>
          <p:cNvSpPr txBox="1"/>
          <p:nvPr/>
        </p:nvSpPr>
        <p:spPr>
          <a:xfrm>
            <a:off x="571076" y="1249028"/>
            <a:ext cx="10135394" cy="4678204"/>
          </a:xfrm>
          <a:prstGeom prst="rect">
            <a:avLst/>
          </a:prstGeom>
          <a:noFill/>
        </p:spPr>
        <p:txBody>
          <a:bodyPr wrap="square" rtlCol="0">
            <a:spAutoFit/>
          </a:bodyPr>
          <a:lstStyle/>
          <a:p>
            <a:r>
              <a:rPr lang="en-US" sz="2000" b="1" dirty="0"/>
              <a:t>Problem: </a:t>
            </a:r>
            <a:r>
              <a:rPr lang="en-US" sz="2000" dirty="0"/>
              <a:t>Create Distance Prediction Model to Produce Number for STL predicate</a:t>
            </a:r>
          </a:p>
          <a:p>
            <a:endParaRPr lang="en-US" sz="2000" dirty="0"/>
          </a:p>
          <a:p>
            <a:r>
              <a:rPr lang="en-US" sz="2000" b="1" dirty="0"/>
              <a:t>Last Week: </a:t>
            </a:r>
          </a:p>
          <a:p>
            <a:endParaRPr lang="en-US" sz="2000" b="1" dirty="0"/>
          </a:p>
          <a:p>
            <a:pPr marL="285750" indent="-285750">
              <a:buFontTx/>
              <a:buChar char="-"/>
            </a:pPr>
            <a:r>
              <a:rPr lang="en-US" sz="2000" dirty="0"/>
              <a:t>Implement Dynamics to create continuous data</a:t>
            </a:r>
          </a:p>
          <a:p>
            <a:pPr marL="285750" indent="-285750">
              <a:buFontTx/>
              <a:buChar char="-"/>
            </a:pPr>
            <a:r>
              <a:rPr lang="en-US" sz="2000" dirty="0"/>
              <a:t>Train model with continuous data </a:t>
            </a:r>
          </a:p>
          <a:p>
            <a:pPr marL="285750" indent="-285750">
              <a:buFontTx/>
              <a:buChar char="-"/>
            </a:pPr>
            <a:r>
              <a:rPr lang="en-US" sz="2000" dirty="0"/>
              <a:t>Attempted multi-color distance predictor</a:t>
            </a:r>
          </a:p>
          <a:p>
            <a:endParaRPr lang="en-US" sz="2000" dirty="0"/>
          </a:p>
          <a:p>
            <a:endParaRPr lang="en-US" sz="2000" dirty="0"/>
          </a:p>
          <a:p>
            <a:r>
              <a:rPr lang="en-US" sz="2000" b="1" dirty="0"/>
              <a:t>Objectives:</a:t>
            </a:r>
          </a:p>
          <a:p>
            <a:endParaRPr lang="en-US" dirty="0"/>
          </a:p>
          <a:p>
            <a:pPr marL="285750" indent="-285750">
              <a:buFontTx/>
              <a:buChar char="-"/>
            </a:pPr>
            <a:r>
              <a:rPr lang="en-US" sz="2000" dirty="0"/>
              <a:t>Generate data with no zone overlapping</a:t>
            </a:r>
          </a:p>
          <a:p>
            <a:pPr marL="285750" indent="-285750">
              <a:buFontTx/>
              <a:buChar char="-"/>
            </a:pPr>
            <a:r>
              <a:rPr lang="en-US" sz="2000" dirty="0"/>
              <a:t>Evaluate what was wrong with previous attempt at multi-color distance predictor</a:t>
            </a:r>
          </a:p>
          <a:p>
            <a:pPr marL="285750" indent="-285750">
              <a:buFontTx/>
              <a:buChar char="-"/>
            </a:pPr>
            <a:r>
              <a:rPr lang="en-US" sz="2000" dirty="0" err="1"/>
              <a:t>Ultilize</a:t>
            </a:r>
            <a:r>
              <a:rPr lang="en-US" sz="2000" dirty="0"/>
              <a:t> MLP and one-hot vectors to create the multi-color distance predictor</a:t>
            </a:r>
          </a:p>
          <a:p>
            <a:endParaRPr lang="en-US" sz="2000" dirty="0"/>
          </a:p>
        </p:txBody>
      </p:sp>
      <p:sp>
        <p:nvSpPr>
          <p:cNvPr id="9" name="TextBox 8">
            <a:extLst>
              <a:ext uri="{FF2B5EF4-FFF2-40B4-BE49-F238E27FC236}">
                <a16:creationId xmlns:a16="http://schemas.microsoft.com/office/drawing/2014/main" id="{CCEC2A4B-1913-0FE5-DB94-2229E380457B}"/>
              </a:ext>
            </a:extLst>
          </p:cNvPr>
          <p:cNvSpPr txBox="1"/>
          <p:nvPr/>
        </p:nvSpPr>
        <p:spPr>
          <a:xfrm>
            <a:off x="571076" y="221417"/>
            <a:ext cx="9817099" cy="584775"/>
          </a:xfrm>
          <a:prstGeom prst="rect">
            <a:avLst/>
          </a:prstGeom>
          <a:noFill/>
        </p:spPr>
        <p:txBody>
          <a:bodyPr wrap="square">
            <a:spAutoFit/>
          </a:bodyPr>
          <a:lstStyle/>
          <a:p>
            <a:r>
              <a:rPr lang="en-US" sz="3200" b="1" dirty="0">
                <a:solidFill>
                  <a:schemeClr val="bg1"/>
                </a:solidFill>
              </a:rPr>
              <a:t>Introduction:</a:t>
            </a:r>
          </a:p>
        </p:txBody>
      </p:sp>
    </p:spTree>
    <p:extLst>
      <p:ext uri="{BB962C8B-B14F-4D97-AF65-F5344CB8AC3E}">
        <p14:creationId xmlns:p14="http://schemas.microsoft.com/office/powerpoint/2010/main" val="146334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A01BF-9431-9760-1C67-A4E5577288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B1A3C0-A7DD-AE57-940F-A62BB030F48A}"/>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6F9EC0-534B-239B-780A-91DE65D97D34}"/>
              </a:ext>
            </a:extLst>
          </p:cNvPr>
          <p:cNvSpPr txBox="1"/>
          <p:nvPr/>
        </p:nvSpPr>
        <p:spPr>
          <a:xfrm>
            <a:off x="592183" y="278675"/>
            <a:ext cx="9605554" cy="584775"/>
          </a:xfrm>
          <a:prstGeom prst="rect">
            <a:avLst/>
          </a:prstGeom>
          <a:noFill/>
        </p:spPr>
        <p:txBody>
          <a:bodyPr wrap="square" rtlCol="0">
            <a:spAutoFit/>
          </a:bodyPr>
          <a:lstStyle/>
          <a:p>
            <a:r>
              <a:rPr lang="en-US" sz="3200" b="1" dirty="0">
                <a:solidFill>
                  <a:schemeClr val="bg1"/>
                </a:solidFill>
              </a:rPr>
              <a:t>ML Flows:</a:t>
            </a:r>
          </a:p>
        </p:txBody>
      </p:sp>
      <p:pic>
        <p:nvPicPr>
          <p:cNvPr id="3" name="Picture 2" descr="Scholarship Impact 2024: featuring Jasper Geldenbott and Annika Singh from our lab">
            <a:extLst>
              <a:ext uri="{FF2B5EF4-FFF2-40B4-BE49-F238E27FC236}">
                <a16:creationId xmlns:a16="http://schemas.microsoft.com/office/drawing/2014/main" id="{25FB9DA9-4E35-4EF5-D2FF-91A804024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3A814B-AB45-EB46-E0D0-BE65FC4BCC5A}"/>
              </a:ext>
            </a:extLst>
          </p:cNvPr>
          <p:cNvSpPr txBox="1"/>
          <p:nvPr/>
        </p:nvSpPr>
        <p:spPr>
          <a:xfrm>
            <a:off x="327263" y="1227257"/>
            <a:ext cx="9636794" cy="5324535"/>
          </a:xfrm>
          <a:prstGeom prst="rect">
            <a:avLst/>
          </a:prstGeom>
          <a:noFill/>
        </p:spPr>
        <p:txBody>
          <a:bodyPr wrap="square" rtlCol="0">
            <a:spAutoFit/>
          </a:bodyPr>
          <a:lstStyle/>
          <a:p>
            <a:r>
              <a:rPr lang="en-US" sz="2000" b="1" dirty="0"/>
              <a:t>Old Flow:</a:t>
            </a:r>
          </a:p>
          <a:p>
            <a:r>
              <a:rPr lang="en-US" sz="2000" dirty="0"/>
              <a:t>&gt; Passes image through convolutional channels (8, 16, 32) </a:t>
            </a:r>
          </a:p>
          <a:p>
            <a:r>
              <a:rPr lang="en-US" sz="2000" dirty="0"/>
              <a:t>&gt; Adaptive Average Pool vectorizes (128)</a:t>
            </a:r>
          </a:p>
          <a:p>
            <a:pPr marL="342900" indent="-342900">
              <a:buFont typeface="Wingdings" panose="05000000000000000000" pitchFamily="2" charset="2"/>
              <a:buChar char="Ø"/>
            </a:pPr>
            <a:endParaRPr lang="en-US" sz="2000" dirty="0"/>
          </a:p>
          <a:p>
            <a:r>
              <a:rPr lang="en-US" sz="2000" dirty="0"/>
              <a:t>&gt; Splits into two head predictors</a:t>
            </a:r>
          </a:p>
          <a:p>
            <a:pPr marL="800100" lvl="1" indent="-342900">
              <a:buFont typeface="Wingdings" panose="05000000000000000000" pitchFamily="2" charset="2"/>
              <a:buChar char="Ø"/>
            </a:pPr>
            <a:r>
              <a:rPr lang="en-US" sz="2000" dirty="0"/>
              <a:t>Distance prediction (Linear function then </a:t>
            </a:r>
            <a:r>
              <a:rPr lang="en-US" sz="2000" dirty="0" err="1"/>
              <a:t>ReLu</a:t>
            </a:r>
            <a:r>
              <a:rPr lang="en-US" sz="2000" dirty="0"/>
              <a:t>, then Linear to one number) for single distance number (usual)</a:t>
            </a:r>
          </a:p>
          <a:p>
            <a:pPr marL="800100" lvl="1" indent="-342900">
              <a:buFont typeface="Wingdings" panose="05000000000000000000" pitchFamily="2" charset="2"/>
              <a:buChar char="Ø"/>
            </a:pPr>
            <a:r>
              <a:rPr lang="en-US" sz="2000" dirty="0"/>
              <a:t>Same 128 vector (linear, </a:t>
            </a:r>
            <a:r>
              <a:rPr lang="en-US" sz="2000" dirty="0" err="1"/>
              <a:t>TanH</a:t>
            </a:r>
            <a:r>
              <a:rPr lang="en-US" sz="2000" dirty="0"/>
              <a:t>, then Linear to 5 numbers for each color</a:t>
            </a:r>
          </a:p>
          <a:p>
            <a:pPr marL="1257300" lvl="2" indent="-342900">
              <a:buFont typeface="Wingdings" panose="05000000000000000000" pitchFamily="2" charset="2"/>
              <a:buChar char="Ø"/>
            </a:pPr>
            <a:r>
              <a:rPr lang="en-US" sz="2000" dirty="0"/>
              <a:t>red, green, blue, white, black </a:t>
            </a:r>
            <a:r>
              <a:rPr lang="en-US" sz="2000" dirty="0">
                <a:sym typeface="Wingdings" panose="05000000000000000000" pitchFamily="2" charset="2"/>
              </a:rPr>
              <a:t> highest is network guess</a:t>
            </a:r>
            <a:endParaRPr lang="en-US" sz="2000" dirty="0"/>
          </a:p>
          <a:p>
            <a:endParaRPr lang="en-US" sz="2000" dirty="0"/>
          </a:p>
          <a:p>
            <a:r>
              <a:rPr lang="en-US" sz="2000" b="1" dirty="0"/>
              <a:t>New:</a:t>
            </a:r>
          </a:p>
          <a:p>
            <a:r>
              <a:rPr lang="en-US" sz="2000" dirty="0"/>
              <a:t>&gt; Passes image through convolutional channels (8, 16, 32) </a:t>
            </a:r>
          </a:p>
          <a:p>
            <a:r>
              <a:rPr lang="en-US" sz="2000" dirty="0"/>
              <a:t>&gt; Adaptive Average Pool vectorizes (128)</a:t>
            </a:r>
          </a:p>
          <a:p>
            <a:r>
              <a:rPr lang="en-US" sz="2000" dirty="0"/>
              <a:t>&gt; Concatenates the one-hot vector for the color</a:t>
            </a:r>
          </a:p>
          <a:p>
            <a:endParaRPr lang="en-US" sz="2000" dirty="0"/>
          </a:p>
          <a:p>
            <a:r>
              <a:rPr lang="en-US" sz="2000" dirty="0"/>
              <a:t>&gt;  MLP Head: linear (256), </a:t>
            </a:r>
            <a:r>
              <a:rPr lang="en-US" sz="2000" dirty="0" err="1"/>
              <a:t>ReLu</a:t>
            </a:r>
            <a:r>
              <a:rPr lang="en-US" sz="2000" dirty="0"/>
              <a:t>, linear, </a:t>
            </a:r>
            <a:r>
              <a:rPr lang="en-US" sz="2000" dirty="0" err="1"/>
              <a:t>TanH</a:t>
            </a:r>
            <a:r>
              <a:rPr lang="en-US" sz="2000" dirty="0"/>
              <a:t> (for guaranteed signed output between max and min distances)</a:t>
            </a:r>
            <a:endParaRPr lang="en-US" sz="2000" dirty="0">
              <a:sym typeface="Wingdings" panose="05000000000000000000" pitchFamily="2" charset="2"/>
            </a:endParaRPr>
          </a:p>
        </p:txBody>
      </p:sp>
    </p:spTree>
    <p:extLst>
      <p:ext uri="{BB962C8B-B14F-4D97-AF65-F5344CB8AC3E}">
        <p14:creationId xmlns:p14="http://schemas.microsoft.com/office/powerpoint/2010/main" val="9776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C08EF-AE68-F014-EBEA-7D1C856E047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341EA4E-977F-57A7-A68A-180D9B2F5DF4}"/>
              </a:ext>
            </a:extLst>
          </p:cNvPr>
          <p:cNvSpPr/>
          <p:nvPr/>
        </p:nvSpPr>
        <p:spPr>
          <a:xfrm>
            <a:off x="0" y="1809204"/>
            <a:ext cx="12192000" cy="1889760"/>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69B9A9D3-9E4C-8125-DFE2-3DB998618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07E653-8A7F-E5C4-C2D5-BA4B43A9F17F}"/>
              </a:ext>
            </a:extLst>
          </p:cNvPr>
          <p:cNvSpPr txBox="1"/>
          <p:nvPr/>
        </p:nvSpPr>
        <p:spPr>
          <a:xfrm>
            <a:off x="1337733" y="2430918"/>
            <a:ext cx="6104466" cy="646331"/>
          </a:xfrm>
          <a:prstGeom prst="rect">
            <a:avLst/>
          </a:prstGeom>
          <a:noFill/>
        </p:spPr>
        <p:txBody>
          <a:bodyPr wrap="square">
            <a:spAutoFit/>
          </a:bodyPr>
          <a:lstStyle/>
          <a:p>
            <a:r>
              <a:rPr lang="en-US" sz="3600" b="1" dirty="0">
                <a:solidFill>
                  <a:schemeClr val="bg1"/>
                </a:solidFill>
              </a:rPr>
              <a:t>Summary</a:t>
            </a:r>
          </a:p>
        </p:txBody>
      </p:sp>
    </p:spTree>
    <p:extLst>
      <p:ext uri="{BB962C8B-B14F-4D97-AF65-F5344CB8AC3E}">
        <p14:creationId xmlns:p14="http://schemas.microsoft.com/office/powerpoint/2010/main" val="131665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CDFD5-D741-7A78-C8F9-DA8F2F8ECE3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FF4301A-C576-FF36-4349-FE820AE966C8}"/>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5A4E3E-3504-B0D1-85C7-762292A891F2}"/>
              </a:ext>
            </a:extLst>
          </p:cNvPr>
          <p:cNvSpPr txBox="1"/>
          <p:nvPr/>
        </p:nvSpPr>
        <p:spPr>
          <a:xfrm>
            <a:off x="592183" y="278675"/>
            <a:ext cx="9605554" cy="584775"/>
          </a:xfrm>
          <a:prstGeom prst="rect">
            <a:avLst/>
          </a:prstGeom>
          <a:noFill/>
        </p:spPr>
        <p:txBody>
          <a:bodyPr wrap="square" rtlCol="0">
            <a:spAutoFit/>
          </a:bodyPr>
          <a:lstStyle/>
          <a:p>
            <a:r>
              <a:rPr lang="en-US" sz="3200" b="1" dirty="0">
                <a:solidFill>
                  <a:schemeClr val="bg1"/>
                </a:solidFill>
              </a:rPr>
              <a:t>MLP Multi-Colored Distance Calculator Evaluation:</a:t>
            </a:r>
          </a:p>
        </p:txBody>
      </p:sp>
      <p:pic>
        <p:nvPicPr>
          <p:cNvPr id="3" name="Picture 2" descr="Scholarship Impact 2024: featuring Jasper Geldenbott and Annika Singh from our lab">
            <a:extLst>
              <a:ext uri="{FF2B5EF4-FFF2-40B4-BE49-F238E27FC236}">
                <a16:creationId xmlns:a16="http://schemas.microsoft.com/office/drawing/2014/main" id="{76F90EDB-EF1B-CDBB-FF0A-1BD8B8025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98D209-E49D-F0D4-A2FB-E40BF7684D71}"/>
              </a:ext>
            </a:extLst>
          </p:cNvPr>
          <p:cNvSpPr txBox="1"/>
          <p:nvPr/>
        </p:nvSpPr>
        <p:spPr>
          <a:xfrm>
            <a:off x="327263" y="1142125"/>
            <a:ext cx="5384108" cy="5324535"/>
          </a:xfrm>
          <a:prstGeom prst="rect">
            <a:avLst/>
          </a:prstGeom>
          <a:noFill/>
        </p:spPr>
        <p:txBody>
          <a:bodyPr wrap="square" rtlCol="0">
            <a:spAutoFit/>
          </a:bodyPr>
          <a:lstStyle/>
          <a:p>
            <a:r>
              <a:rPr lang="en-US" sz="2000" dirty="0"/>
              <a:t>Loss Function:</a:t>
            </a:r>
          </a:p>
          <a:p>
            <a:endParaRPr lang="en-US" sz="2000" dirty="0">
              <a:sym typeface="Wingdings" panose="05000000000000000000" pitchFamily="2" charset="2"/>
            </a:endParaRPr>
          </a:p>
          <a:p>
            <a:pPr marL="342900" indent="-342900">
              <a:buFontTx/>
              <a:buChar char="-"/>
            </a:pPr>
            <a:r>
              <a:rPr lang="en-US" sz="2000" dirty="0">
                <a:sym typeface="Wingdings" panose="05000000000000000000" pitchFamily="2" charset="2"/>
              </a:rPr>
              <a:t>SMAPE: Symmetric Mean absolute percentage error</a:t>
            </a:r>
          </a:p>
          <a:p>
            <a:pPr marL="800100" lvl="1" indent="-342900">
              <a:buFontTx/>
              <a:buChar char="-"/>
            </a:pPr>
            <a:r>
              <a:rPr lang="en-US" sz="2000" dirty="0">
                <a:sym typeface="Wingdings" panose="05000000000000000000" pitchFamily="2" charset="2"/>
              </a:rPr>
              <a:t>Error relative to both prediction and truth</a:t>
            </a:r>
          </a:p>
          <a:p>
            <a:pPr marL="800100" lvl="1" indent="-342900">
              <a:buFontTx/>
              <a:buChar char="-"/>
            </a:pPr>
            <a:r>
              <a:rPr lang="en-US" sz="2000" dirty="0">
                <a:sym typeface="Wingdings" panose="05000000000000000000" pitchFamily="2" charset="2"/>
              </a:rPr>
              <a:t>Percent = 200 * |prediction-truth| / (|prediction| + |truth|)</a:t>
            </a:r>
          </a:p>
          <a:p>
            <a:pPr marL="800100" lvl="1" indent="-342900">
              <a:buFontTx/>
              <a:buChar char="-"/>
            </a:pPr>
            <a:r>
              <a:rPr lang="en-US" sz="2000" dirty="0">
                <a:sym typeface="Wingdings" panose="05000000000000000000" pitchFamily="2" charset="2"/>
              </a:rPr>
              <a:t>Better because always bounded by 200% instead of huge percentage error</a:t>
            </a:r>
          </a:p>
          <a:p>
            <a:pPr marL="800100" lvl="1" indent="-342900">
              <a:buFontTx/>
              <a:buChar char="-"/>
            </a:pPr>
            <a:endParaRPr lang="en-US" sz="2000" dirty="0">
              <a:sym typeface="Wingdings" panose="05000000000000000000" pitchFamily="2" charset="2"/>
            </a:endParaRPr>
          </a:p>
          <a:p>
            <a:pPr marL="342900" indent="-342900">
              <a:buFontTx/>
              <a:buChar char="-"/>
            </a:pPr>
            <a:r>
              <a:rPr lang="en-US" sz="2000" dirty="0">
                <a:sym typeface="Wingdings" panose="05000000000000000000" pitchFamily="2" charset="2"/>
              </a:rPr>
              <a:t>MAPE</a:t>
            </a:r>
          </a:p>
          <a:p>
            <a:pPr marL="800100" lvl="1" indent="-342900">
              <a:buFontTx/>
              <a:buChar char="-"/>
            </a:pPr>
            <a:r>
              <a:rPr lang="en-US" sz="2000" dirty="0">
                <a:sym typeface="Wingdings" panose="05000000000000000000" pitchFamily="2" charset="2"/>
              </a:rPr>
              <a:t>Mean absolute percentage error</a:t>
            </a:r>
          </a:p>
          <a:p>
            <a:pPr marL="800100" lvl="1" indent="-342900">
              <a:buFontTx/>
              <a:buChar char="-"/>
            </a:pPr>
            <a:r>
              <a:rPr lang="en-US" sz="2000" dirty="0">
                <a:sym typeface="Wingdings" panose="05000000000000000000" pitchFamily="2" charset="2"/>
              </a:rPr>
              <a:t>Eps – small number added to the denominator to not divide by zero</a:t>
            </a:r>
          </a:p>
          <a:p>
            <a:pPr marL="800100" lvl="1" indent="-342900">
              <a:buFontTx/>
              <a:buChar char="-"/>
            </a:pPr>
            <a:r>
              <a:rPr lang="en-US" sz="2000" dirty="0">
                <a:sym typeface="Wingdings" panose="05000000000000000000" pitchFamily="2" charset="2"/>
              </a:rPr>
              <a:t>Gets large around small numbers</a:t>
            </a:r>
          </a:p>
          <a:p>
            <a:pPr marL="800100" lvl="1" indent="-342900">
              <a:buFontTx/>
              <a:buChar char="-"/>
            </a:pPr>
            <a:endParaRPr lang="en-US" sz="2000" dirty="0">
              <a:sym typeface="Wingdings" panose="05000000000000000000" pitchFamily="2" charset="2"/>
            </a:endParaRPr>
          </a:p>
        </p:txBody>
      </p:sp>
      <p:pic>
        <p:nvPicPr>
          <p:cNvPr id="11" name="Picture 10">
            <a:extLst>
              <a:ext uri="{FF2B5EF4-FFF2-40B4-BE49-F238E27FC236}">
                <a16:creationId xmlns:a16="http://schemas.microsoft.com/office/drawing/2014/main" id="{AED6571B-A69F-2926-4CC7-180B0F25BCE6}"/>
              </a:ext>
            </a:extLst>
          </p:cNvPr>
          <p:cNvPicPr>
            <a:picLocks noChangeAspect="1"/>
          </p:cNvPicPr>
          <p:nvPr/>
        </p:nvPicPr>
        <p:blipFill>
          <a:blip r:embed="rId3"/>
          <a:stretch>
            <a:fillRect/>
          </a:stretch>
        </p:blipFill>
        <p:spPr>
          <a:xfrm>
            <a:off x="5501592" y="1142125"/>
            <a:ext cx="6625094" cy="5519932"/>
          </a:xfrm>
          <a:prstGeom prst="rect">
            <a:avLst/>
          </a:prstGeom>
        </p:spPr>
      </p:pic>
    </p:spTree>
    <p:extLst>
      <p:ext uri="{BB962C8B-B14F-4D97-AF65-F5344CB8AC3E}">
        <p14:creationId xmlns:p14="http://schemas.microsoft.com/office/powerpoint/2010/main" val="279473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00EC-48EF-ABC3-3134-08B05112119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8D536EF-9B58-AC70-4E12-371FCC15D8C4}"/>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3BA463-873F-1049-E93B-A63301AC6A30}"/>
              </a:ext>
            </a:extLst>
          </p:cNvPr>
          <p:cNvSpPr txBox="1"/>
          <p:nvPr/>
        </p:nvSpPr>
        <p:spPr>
          <a:xfrm>
            <a:off x="592183" y="278675"/>
            <a:ext cx="9605554" cy="584775"/>
          </a:xfrm>
          <a:prstGeom prst="rect">
            <a:avLst/>
          </a:prstGeom>
          <a:noFill/>
        </p:spPr>
        <p:txBody>
          <a:bodyPr wrap="square" rtlCol="0">
            <a:spAutoFit/>
          </a:bodyPr>
          <a:lstStyle/>
          <a:p>
            <a:r>
              <a:rPr lang="en-US" sz="3200" b="1" dirty="0">
                <a:solidFill>
                  <a:schemeClr val="bg1"/>
                </a:solidFill>
              </a:rPr>
              <a:t>MLP Multi-Colored Distance Calculator Outputs:</a:t>
            </a:r>
          </a:p>
        </p:txBody>
      </p:sp>
      <p:pic>
        <p:nvPicPr>
          <p:cNvPr id="3" name="Picture 2" descr="Scholarship Impact 2024: featuring Jasper Geldenbott and Annika Singh from our lab">
            <a:extLst>
              <a:ext uri="{FF2B5EF4-FFF2-40B4-BE49-F238E27FC236}">
                <a16:creationId xmlns:a16="http://schemas.microsoft.com/office/drawing/2014/main" id="{6D34CD25-6661-60D5-F197-B3F3EE859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1FADBF49-2CF8-F41E-9CF0-690703B3AF5D}"/>
              </a:ext>
            </a:extLst>
          </p:cNvPr>
          <p:cNvSpPr>
            <a:spLocks noChangeAspect="1" noChangeArrowheads="1"/>
          </p:cNvSpPr>
          <p:nvPr/>
        </p:nvSpPr>
        <p:spPr bwMode="auto">
          <a:xfrm>
            <a:off x="1270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86E805DB-B6AD-C76B-7808-385FA0393D6F}"/>
              </a:ext>
            </a:extLst>
          </p:cNvPr>
          <p:cNvSpPr>
            <a:spLocks noChangeAspect="1" noChangeArrowheads="1"/>
          </p:cNvSpPr>
          <p:nvPr/>
        </p:nvSpPr>
        <p:spPr bwMode="auto">
          <a:xfrm>
            <a:off x="19843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8A086D82-F4B9-418C-5384-7219D9DA65D2}"/>
              </a:ext>
            </a:extLst>
          </p:cNvPr>
          <p:cNvSpPr>
            <a:spLocks noChangeAspect="1" noChangeArrowheads="1"/>
          </p:cNvSpPr>
          <p:nvPr/>
        </p:nvSpPr>
        <p:spPr bwMode="auto">
          <a:xfrm>
            <a:off x="38417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4CBA4884-9285-A485-C245-805E90817042}"/>
              </a:ext>
            </a:extLst>
          </p:cNvPr>
          <p:cNvSpPr>
            <a:spLocks noChangeAspect="1" noChangeArrowheads="1"/>
          </p:cNvSpPr>
          <p:nvPr/>
        </p:nvSpPr>
        <p:spPr bwMode="auto">
          <a:xfrm>
            <a:off x="569912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77A055E5-C0B4-0E94-7BC2-44062654F5BE}"/>
              </a:ext>
            </a:extLst>
          </p:cNvPr>
          <p:cNvSpPr>
            <a:spLocks noChangeAspect="1" noChangeArrowheads="1"/>
          </p:cNvSpPr>
          <p:nvPr/>
        </p:nvSpPr>
        <p:spPr bwMode="auto">
          <a:xfrm>
            <a:off x="75565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84D7CA44-CD15-B344-A903-BC1FCA37FD3A}"/>
              </a:ext>
            </a:extLst>
          </p:cNvPr>
          <p:cNvSpPr>
            <a:spLocks noChangeAspect="1" noChangeArrowheads="1"/>
          </p:cNvSpPr>
          <p:nvPr/>
        </p:nvSpPr>
        <p:spPr bwMode="auto">
          <a:xfrm>
            <a:off x="94138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a:extLst>
              <a:ext uri="{FF2B5EF4-FFF2-40B4-BE49-F238E27FC236}">
                <a16:creationId xmlns:a16="http://schemas.microsoft.com/office/drawing/2014/main" id="{145552DC-4F4B-B36B-14CE-5C91A96C093A}"/>
              </a:ext>
            </a:extLst>
          </p:cNvPr>
          <p:cNvSpPr>
            <a:spLocks noChangeAspect="1" noChangeArrowheads="1"/>
          </p:cNvSpPr>
          <p:nvPr/>
        </p:nvSpPr>
        <p:spPr bwMode="auto">
          <a:xfrm>
            <a:off x="112712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 name="Picture 22">
            <a:extLst>
              <a:ext uri="{FF2B5EF4-FFF2-40B4-BE49-F238E27FC236}">
                <a16:creationId xmlns:a16="http://schemas.microsoft.com/office/drawing/2014/main" id="{BFD1A6E6-90D2-F292-6D90-6DD7095ED99F}"/>
              </a:ext>
            </a:extLst>
          </p:cNvPr>
          <p:cNvPicPr>
            <a:picLocks noChangeAspect="1"/>
          </p:cNvPicPr>
          <p:nvPr/>
        </p:nvPicPr>
        <p:blipFill>
          <a:blip r:embed="rId3"/>
          <a:stretch>
            <a:fillRect/>
          </a:stretch>
        </p:blipFill>
        <p:spPr>
          <a:xfrm>
            <a:off x="8136605" y="1142125"/>
            <a:ext cx="3464845" cy="5798997"/>
          </a:xfrm>
          <a:prstGeom prst="rect">
            <a:avLst/>
          </a:prstGeom>
        </p:spPr>
      </p:pic>
      <p:cxnSp>
        <p:nvCxnSpPr>
          <p:cNvPr id="27" name="Straight Connector 26">
            <a:extLst>
              <a:ext uri="{FF2B5EF4-FFF2-40B4-BE49-F238E27FC236}">
                <a16:creationId xmlns:a16="http://schemas.microsoft.com/office/drawing/2014/main" id="{B9879015-08E3-4D22-A588-B48B1D0CDB76}"/>
              </a:ext>
            </a:extLst>
          </p:cNvPr>
          <p:cNvCxnSpPr>
            <a:stCxn id="23" idx="0"/>
            <a:endCxn id="23" idx="2"/>
          </p:cNvCxnSpPr>
          <p:nvPr/>
        </p:nvCxnSpPr>
        <p:spPr>
          <a:xfrm>
            <a:off x="9869028" y="1142125"/>
            <a:ext cx="0" cy="5798997"/>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47265F6C-8C0A-5B8A-9EF0-E6AB618A7606}"/>
              </a:ext>
            </a:extLst>
          </p:cNvPr>
          <p:cNvCxnSpPr>
            <a:cxnSpLocks/>
          </p:cNvCxnSpPr>
          <p:nvPr/>
        </p:nvCxnSpPr>
        <p:spPr>
          <a:xfrm>
            <a:off x="8136604" y="3851124"/>
            <a:ext cx="34648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0B10CC0-AE5B-DB66-FF67-924FE58DB508}"/>
              </a:ext>
            </a:extLst>
          </p:cNvPr>
          <p:cNvCxnSpPr>
            <a:cxnSpLocks/>
          </p:cNvCxnSpPr>
          <p:nvPr/>
        </p:nvCxnSpPr>
        <p:spPr>
          <a:xfrm>
            <a:off x="8136604" y="2489049"/>
            <a:ext cx="34648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5642264-28C1-E32E-FA7D-44E85A5843F2}"/>
              </a:ext>
            </a:extLst>
          </p:cNvPr>
          <p:cNvCxnSpPr>
            <a:cxnSpLocks/>
          </p:cNvCxnSpPr>
          <p:nvPr/>
        </p:nvCxnSpPr>
        <p:spPr>
          <a:xfrm>
            <a:off x="8149304" y="5479899"/>
            <a:ext cx="34648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C5C98DF2-021A-4ABE-97B8-5B525A3DFF5B}"/>
              </a:ext>
            </a:extLst>
          </p:cNvPr>
          <p:cNvCxnSpPr/>
          <p:nvPr/>
        </p:nvCxnSpPr>
        <p:spPr>
          <a:xfrm>
            <a:off x="8376778" y="1142125"/>
            <a:ext cx="0" cy="5798997"/>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F71A4A82-1F5A-CF1B-782B-461571C79988}"/>
              </a:ext>
            </a:extLst>
          </p:cNvPr>
          <p:cNvCxnSpPr/>
          <p:nvPr/>
        </p:nvCxnSpPr>
        <p:spPr>
          <a:xfrm>
            <a:off x="11281903" y="1142125"/>
            <a:ext cx="0" cy="5798997"/>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E7A1125B-66DA-BDA1-B2F8-035FF04B0ACF}"/>
              </a:ext>
            </a:extLst>
          </p:cNvPr>
          <p:cNvCxnSpPr>
            <a:cxnSpLocks/>
          </p:cNvCxnSpPr>
          <p:nvPr/>
        </p:nvCxnSpPr>
        <p:spPr>
          <a:xfrm>
            <a:off x="8149303" y="1131511"/>
            <a:ext cx="34648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08F4F82-EB9E-6F18-EC05-2F2F26883A52}"/>
              </a:ext>
            </a:extLst>
          </p:cNvPr>
          <p:cNvCxnSpPr>
            <a:cxnSpLocks/>
          </p:cNvCxnSpPr>
          <p:nvPr/>
        </p:nvCxnSpPr>
        <p:spPr>
          <a:xfrm>
            <a:off x="8082629" y="6775299"/>
            <a:ext cx="3464845" cy="0"/>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F2AD2A7B-213F-3334-35A6-73A8E0C8E594}"/>
              </a:ext>
            </a:extLst>
          </p:cNvPr>
          <p:cNvSpPr txBox="1"/>
          <p:nvPr/>
        </p:nvSpPr>
        <p:spPr>
          <a:xfrm>
            <a:off x="631824" y="1094650"/>
            <a:ext cx="6924669" cy="5693866"/>
          </a:xfrm>
          <a:prstGeom prst="rect">
            <a:avLst/>
          </a:prstGeom>
          <a:noFill/>
        </p:spPr>
        <p:txBody>
          <a:bodyPr wrap="square">
            <a:spAutoFit/>
          </a:bodyPr>
          <a:lstStyle/>
          <a:p>
            <a:r>
              <a:rPr lang="en-US" sz="1600" dirty="0"/>
              <a:t>image, color		predicted		actual</a:t>
            </a:r>
          </a:p>
          <a:p>
            <a:r>
              <a:rPr lang="en-US" sz="1600" dirty="0"/>
              <a:t>(image_00001.png, red)	3.94634		5.0026</a:t>
            </a:r>
          </a:p>
          <a:p>
            <a:r>
              <a:rPr lang="en-US" sz="1600" dirty="0"/>
              <a:t>(image_00001.png, green)	14.633493	9.5768</a:t>
            </a:r>
          </a:p>
          <a:p>
            <a:r>
              <a:rPr lang="en-US" sz="1600" dirty="0"/>
              <a:t>(image_00001.png, blue)	17.392704	21.8674</a:t>
            </a:r>
          </a:p>
          <a:p>
            <a:r>
              <a:rPr lang="en-US" sz="1600" dirty="0"/>
              <a:t>(image_00002.png, red)	14.561642	33.7043</a:t>
            </a:r>
          </a:p>
          <a:p>
            <a:r>
              <a:rPr lang="en-US" sz="1600" dirty="0"/>
              <a:t>(image_00002.png, green)	4.179651		13.5632</a:t>
            </a:r>
          </a:p>
          <a:p>
            <a:r>
              <a:rPr lang="en-US" sz="1600" dirty="0"/>
              <a:t>(image_00002.png, blue)	16.189943	40.8889</a:t>
            </a:r>
          </a:p>
          <a:p>
            <a:r>
              <a:rPr lang="en-US" sz="1600" dirty="0"/>
              <a:t>(image_00003.png, red)	15.555395	17.666</a:t>
            </a:r>
          </a:p>
          <a:p>
            <a:r>
              <a:rPr lang="en-US" sz="1600" dirty="0"/>
              <a:t>(image_00003.png, green)	23.859531	39.4734</a:t>
            </a:r>
          </a:p>
          <a:p>
            <a:r>
              <a:rPr lang="en-US" sz="1600" dirty="0"/>
              <a:t>(image_00003.png, blue)	9.57159		5.6872</a:t>
            </a:r>
          </a:p>
          <a:p>
            <a:r>
              <a:rPr lang="en-US" sz="1600" dirty="0"/>
              <a:t>(image_00004.png, red)	3.795057		19.1332</a:t>
            </a:r>
          </a:p>
          <a:p>
            <a:r>
              <a:rPr lang="en-US" sz="1600" dirty="0"/>
              <a:t>(image_00004.png, green)	11.555474	2.617</a:t>
            </a:r>
          </a:p>
          <a:p>
            <a:r>
              <a:rPr lang="en-US" sz="1600" dirty="0"/>
              <a:t>(image_00004.png, blue)	12.925599	15.8301</a:t>
            </a:r>
          </a:p>
          <a:p>
            <a:r>
              <a:rPr lang="en-US" sz="1600" dirty="0"/>
              <a:t>(image_00005.png, red)	18.685642	2.1527</a:t>
            </a:r>
          </a:p>
          <a:p>
            <a:r>
              <a:rPr lang="en-US" sz="1600" dirty="0"/>
              <a:t>(image_00005.png, green)	19.548832	27.205</a:t>
            </a:r>
          </a:p>
          <a:p>
            <a:r>
              <a:rPr lang="en-US" sz="1600" dirty="0"/>
              <a:t>(image_00005.png, blue)	4.906463		10.0071</a:t>
            </a:r>
          </a:p>
          <a:p>
            <a:r>
              <a:rPr lang="en-US" sz="1600" dirty="0"/>
              <a:t>(image_00006.png, red)	4.049764		-4.986</a:t>
            </a:r>
          </a:p>
          <a:p>
            <a:r>
              <a:rPr lang="en-US" sz="1600" dirty="0"/>
              <a:t>(image_00006.png, green)	6.395029		12.223</a:t>
            </a:r>
          </a:p>
          <a:p>
            <a:r>
              <a:rPr lang="en-US" sz="1600" dirty="0"/>
              <a:t>(image_00006.png, blue)	21.899042	9.2398</a:t>
            </a:r>
          </a:p>
          <a:p>
            <a:r>
              <a:rPr lang="en-US" sz="1600" dirty="0"/>
              <a:t>(image_00007.png, red)	18.35067		28.9854</a:t>
            </a:r>
          </a:p>
          <a:p>
            <a:r>
              <a:rPr lang="en-US" sz="1600" dirty="0"/>
              <a:t>(image_00007.png, green)	3.50825		2.7136</a:t>
            </a:r>
          </a:p>
          <a:p>
            <a:r>
              <a:rPr lang="en-US" sz="1600" dirty="0"/>
              <a:t>(image_00007.png, blue)	7.736016</a:t>
            </a:r>
            <a:r>
              <a:rPr lang="en-US" sz="1600"/>
              <a:t>		22.8035</a:t>
            </a:r>
            <a:endParaRPr lang="en-US" sz="1600" dirty="0"/>
          </a:p>
        </p:txBody>
      </p:sp>
    </p:spTree>
    <p:extLst>
      <p:ext uri="{BB962C8B-B14F-4D97-AF65-F5344CB8AC3E}">
        <p14:creationId xmlns:p14="http://schemas.microsoft.com/office/powerpoint/2010/main" val="303825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388A-F7CC-5677-224D-A38189C4A49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0257929-8631-9BD6-3380-0E698018F801}"/>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9E013317-92FC-0338-1D25-63C1533FC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9FBFD0-4661-4E05-8A21-92936DA5C6A9}"/>
              </a:ext>
            </a:extLst>
          </p:cNvPr>
          <p:cNvSpPr txBox="1"/>
          <p:nvPr/>
        </p:nvSpPr>
        <p:spPr>
          <a:xfrm>
            <a:off x="537633" y="221417"/>
            <a:ext cx="6104466" cy="584775"/>
          </a:xfrm>
          <a:prstGeom prst="rect">
            <a:avLst/>
          </a:prstGeom>
          <a:noFill/>
        </p:spPr>
        <p:txBody>
          <a:bodyPr wrap="square">
            <a:spAutoFit/>
          </a:bodyPr>
          <a:lstStyle/>
          <a:p>
            <a:r>
              <a:rPr lang="en-US" sz="3200" b="1" dirty="0">
                <a:solidFill>
                  <a:schemeClr val="bg1"/>
                </a:solidFill>
              </a:rPr>
              <a:t>Conclusion/Next Steps</a:t>
            </a:r>
          </a:p>
        </p:txBody>
      </p:sp>
      <p:sp>
        <p:nvSpPr>
          <p:cNvPr id="2" name="TextBox 1">
            <a:extLst>
              <a:ext uri="{FF2B5EF4-FFF2-40B4-BE49-F238E27FC236}">
                <a16:creationId xmlns:a16="http://schemas.microsoft.com/office/drawing/2014/main" id="{02A375E6-3374-8938-4913-5208247CD50A}"/>
              </a:ext>
            </a:extLst>
          </p:cNvPr>
          <p:cNvSpPr txBox="1"/>
          <p:nvPr/>
        </p:nvSpPr>
        <p:spPr>
          <a:xfrm>
            <a:off x="439666" y="1390989"/>
            <a:ext cx="10552387" cy="1323439"/>
          </a:xfrm>
          <a:prstGeom prst="rect">
            <a:avLst/>
          </a:prstGeom>
          <a:noFill/>
        </p:spPr>
        <p:txBody>
          <a:bodyPr wrap="square" rtlCol="0">
            <a:spAutoFit/>
          </a:bodyPr>
          <a:lstStyle/>
          <a:p>
            <a:r>
              <a:rPr lang="en-US" sz="2000" b="1" dirty="0"/>
              <a:t>Conclusion:</a:t>
            </a:r>
          </a:p>
          <a:p>
            <a:pPr marL="285750" indent="-285750">
              <a:buFontTx/>
              <a:buChar char="-"/>
            </a:pPr>
            <a:r>
              <a:rPr lang="en-US" sz="2000" dirty="0"/>
              <a:t>MLP trained successfully</a:t>
            </a:r>
          </a:p>
          <a:p>
            <a:pPr marL="285750" indent="-285750">
              <a:buFontTx/>
              <a:buChar char="-"/>
            </a:pPr>
            <a:r>
              <a:rPr lang="en-US" sz="2000" dirty="0"/>
              <a:t>Optimized percent error gradient</a:t>
            </a:r>
          </a:p>
          <a:p>
            <a:pPr marL="285750" indent="-285750">
              <a:buFontTx/>
              <a:buChar char="-"/>
            </a:pPr>
            <a:r>
              <a:rPr lang="en-US" sz="2000" dirty="0"/>
              <a:t>Very inaccurate</a:t>
            </a:r>
            <a:endParaRPr lang="en-US" dirty="0"/>
          </a:p>
        </p:txBody>
      </p:sp>
      <p:sp>
        <p:nvSpPr>
          <p:cNvPr id="14" name="TextBox 13">
            <a:extLst>
              <a:ext uri="{FF2B5EF4-FFF2-40B4-BE49-F238E27FC236}">
                <a16:creationId xmlns:a16="http://schemas.microsoft.com/office/drawing/2014/main" id="{282570FB-A331-D41F-D00C-39AC06CE7488}"/>
              </a:ext>
            </a:extLst>
          </p:cNvPr>
          <p:cNvSpPr txBox="1"/>
          <p:nvPr/>
        </p:nvSpPr>
        <p:spPr>
          <a:xfrm>
            <a:off x="439665" y="2979034"/>
            <a:ext cx="10552387" cy="3477875"/>
          </a:xfrm>
          <a:prstGeom prst="rect">
            <a:avLst/>
          </a:prstGeom>
          <a:noFill/>
        </p:spPr>
        <p:txBody>
          <a:bodyPr wrap="square" rtlCol="0">
            <a:spAutoFit/>
          </a:bodyPr>
          <a:lstStyle/>
          <a:p>
            <a:r>
              <a:rPr lang="en-US" sz="2000" b="1" dirty="0"/>
              <a:t>Next Steps:</a:t>
            </a:r>
          </a:p>
          <a:p>
            <a:pPr marL="342900" indent="-342900">
              <a:buFontTx/>
              <a:buChar char="-"/>
            </a:pPr>
            <a:r>
              <a:rPr lang="en-US" sz="2000" dirty="0"/>
              <a:t>Consider the mask generation method</a:t>
            </a:r>
          </a:p>
          <a:p>
            <a:endParaRPr lang="en-US" sz="2000" dirty="0"/>
          </a:p>
          <a:p>
            <a:endParaRPr lang="en-US" sz="2000" dirty="0"/>
          </a:p>
          <a:p>
            <a:pPr marL="342900" indent="-342900">
              <a:buFontTx/>
              <a:buChar char="-"/>
            </a:pPr>
            <a:endParaRPr lang="en-US" sz="2000" dirty="0"/>
          </a:p>
          <a:p>
            <a:pPr marL="342900" indent="-342900">
              <a:buFontTx/>
              <a:buChar char="-"/>
            </a:pPr>
            <a:r>
              <a:rPr lang="en-US" sz="2000" dirty="0"/>
              <a:t>Research Paper steps:</a:t>
            </a:r>
          </a:p>
          <a:p>
            <a:pPr marL="800100" lvl="1" indent="-342900">
              <a:buFontTx/>
              <a:buChar char="-"/>
            </a:pPr>
            <a:r>
              <a:rPr lang="en-US" sz="2000" dirty="0"/>
              <a:t>Proof of concept [in progress]</a:t>
            </a:r>
          </a:p>
          <a:p>
            <a:pPr marL="1257300" lvl="2" indent="-342900">
              <a:buFontTx/>
              <a:buChar char="-"/>
            </a:pPr>
            <a:r>
              <a:rPr lang="en-US" sz="2000" dirty="0"/>
              <a:t>Technical terms/methods</a:t>
            </a:r>
          </a:p>
          <a:p>
            <a:pPr marL="800100" lvl="1" indent="-342900">
              <a:buFontTx/>
              <a:buChar char="-"/>
            </a:pPr>
            <a:r>
              <a:rPr lang="en-US" sz="2000" dirty="0"/>
              <a:t>Integrate with </a:t>
            </a:r>
            <a:r>
              <a:rPr lang="en-US" sz="2000" dirty="0" err="1"/>
              <a:t>stlcg</a:t>
            </a:r>
            <a:r>
              <a:rPr lang="en-US" sz="2000" dirty="0"/>
              <a:t>++</a:t>
            </a:r>
          </a:p>
          <a:p>
            <a:pPr marL="800100" lvl="1" indent="-342900">
              <a:buFontTx/>
              <a:buChar char="-"/>
            </a:pPr>
            <a:r>
              <a:rPr lang="en-US" sz="2000" dirty="0"/>
              <a:t>Finding sequence of control actions to satisfy STL</a:t>
            </a:r>
          </a:p>
          <a:p>
            <a:pPr marL="800100" lvl="1" indent="-342900">
              <a:buFontTx/>
              <a:buChar char="-"/>
            </a:pPr>
            <a:r>
              <a:rPr lang="en-US" sz="2000" dirty="0"/>
              <a:t>Apply for real satellite views (real-world applications)</a:t>
            </a:r>
          </a:p>
        </p:txBody>
      </p:sp>
      <p:pic>
        <p:nvPicPr>
          <p:cNvPr id="5" name="Picture 4">
            <a:extLst>
              <a:ext uri="{FF2B5EF4-FFF2-40B4-BE49-F238E27FC236}">
                <a16:creationId xmlns:a16="http://schemas.microsoft.com/office/drawing/2014/main" id="{FADC6F01-84E8-88A7-76FE-F0DBE2D4DC35}"/>
              </a:ext>
            </a:extLst>
          </p:cNvPr>
          <p:cNvPicPr>
            <a:picLocks noChangeAspect="1"/>
          </p:cNvPicPr>
          <p:nvPr/>
        </p:nvPicPr>
        <p:blipFill>
          <a:blip r:embed="rId3"/>
          <a:stretch>
            <a:fillRect/>
          </a:stretch>
        </p:blipFill>
        <p:spPr>
          <a:xfrm>
            <a:off x="9059891" y="1281670"/>
            <a:ext cx="3132109" cy="2077205"/>
          </a:xfrm>
          <a:prstGeom prst="rect">
            <a:avLst/>
          </a:prstGeom>
        </p:spPr>
      </p:pic>
      <p:pic>
        <p:nvPicPr>
          <p:cNvPr id="12" name="Picture 11">
            <a:extLst>
              <a:ext uri="{FF2B5EF4-FFF2-40B4-BE49-F238E27FC236}">
                <a16:creationId xmlns:a16="http://schemas.microsoft.com/office/drawing/2014/main" id="{86AC7823-FA47-EA5E-50BD-17CC4B2B2CDE}"/>
              </a:ext>
            </a:extLst>
          </p:cNvPr>
          <p:cNvPicPr>
            <a:picLocks noChangeAspect="1"/>
          </p:cNvPicPr>
          <p:nvPr/>
        </p:nvPicPr>
        <p:blipFill>
          <a:blip r:embed="rId4"/>
          <a:stretch>
            <a:fillRect/>
          </a:stretch>
        </p:blipFill>
        <p:spPr>
          <a:xfrm>
            <a:off x="5875199" y="1249028"/>
            <a:ext cx="3279131" cy="2165695"/>
          </a:xfrm>
          <a:prstGeom prst="rect">
            <a:avLst/>
          </a:prstGeom>
        </p:spPr>
      </p:pic>
    </p:spTree>
    <p:extLst>
      <p:ext uri="{BB962C8B-B14F-4D97-AF65-F5344CB8AC3E}">
        <p14:creationId xmlns:p14="http://schemas.microsoft.com/office/powerpoint/2010/main" val="3408790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B1DED-3B21-18DA-510B-1EB79803E6B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53E8334-F2A0-CC97-9143-CAF0F37CAB47}"/>
              </a:ext>
            </a:extLst>
          </p:cNvPr>
          <p:cNvSpPr/>
          <p:nvPr/>
        </p:nvSpPr>
        <p:spPr>
          <a:xfrm>
            <a:off x="0" y="1889760"/>
            <a:ext cx="12192000" cy="1859280"/>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E57413BA-6D36-EBC3-8E90-DEB7311AD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9B21A18-1D69-50D0-0D3B-962D41F6BF00}"/>
              </a:ext>
            </a:extLst>
          </p:cNvPr>
          <p:cNvSpPr txBox="1"/>
          <p:nvPr/>
        </p:nvSpPr>
        <p:spPr>
          <a:xfrm>
            <a:off x="1257300" y="2202617"/>
            <a:ext cx="8450580" cy="1077218"/>
          </a:xfrm>
          <a:prstGeom prst="rect">
            <a:avLst/>
          </a:prstGeom>
          <a:noFill/>
        </p:spPr>
        <p:txBody>
          <a:bodyPr wrap="square">
            <a:spAutoFit/>
          </a:bodyPr>
          <a:lstStyle/>
          <a:p>
            <a:r>
              <a:rPr lang="en-US" sz="3200" b="1" dirty="0">
                <a:solidFill>
                  <a:schemeClr val="bg1"/>
                </a:solidFill>
              </a:rPr>
              <a:t>Hyperparameter Search w/ MLP &amp; one-hot vector &amp; Masking Method</a:t>
            </a:r>
          </a:p>
        </p:txBody>
      </p:sp>
    </p:spTree>
    <p:extLst>
      <p:ext uri="{BB962C8B-B14F-4D97-AF65-F5344CB8AC3E}">
        <p14:creationId xmlns:p14="http://schemas.microsoft.com/office/powerpoint/2010/main" val="13285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7D7CB7-08FF-601B-8B5A-41C11CF215E3}"/>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FB803C76-5393-7908-75E2-DD2C1087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118EC1-A67B-C853-8841-36A0101920E5}"/>
              </a:ext>
            </a:extLst>
          </p:cNvPr>
          <p:cNvSpPr txBox="1"/>
          <p:nvPr/>
        </p:nvSpPr>
        <p:spPr>
          <a:xfrm>
            <a:off x="571076" y="1249028"/>
            <a:ext cx="10135394" cy="4678204"/>
          </a:xfrm>
          <a:prstGeom prst="rect">
            <a:avLst/>
          </a:prstGeom>
          <a:noFill/>
        </p:spPr>
        <p:txBody>
          <a:bodyPr wrap="square" rtlCol="0">
            <a:spAutoFit/>
          </a:bodyPr>
          <a:lstStyle/>
          <a:p>
            <a:r>
              <a:rPr lang="en-US" sz="2000" b="1" dirty="0"/>
              <a:t>Problem: </a:t>
            </a:r>
            <a:r>
              <a:rPr lang="en-US" sz="2000" dirty="0"/>
              <a:t>Create Distance Prediction Model to Produce Number for STL predicate</a:t>
            </a:r>
          </a:p>
          <a:p>
            <a:endParaRPr lang="en-US" sz="2000" dirty="0"/>
          </a:p>
          <a:p>
            <a:r>
              <a:rPr lang="en-US" sz="2000" b="1" dirty="0"/>
              <a:t>Last Week: </a:t>
            </a:r>
          </a:p>
          <a:p>
            <a:endParaRPr lang="en-US" sz="2000" b="1" dirty="0"/>
          </a:p>
          <a:p>
            <a:pPr marL="285750" indent="-285750">
              <a:buFontTx/>
              <a:buChar char="-"/>
            </a:pPr>
            <a:r>
              <a:rPr lang="en-US" sz="2000" dirty="0"/>
              <a:t>Generate data with no zone overlapping</a:t>
            </a:r>
          </a:p>
          <a:p>
            <a:pPr marL="285750" indent="-285750">
              <a:buFontTx/>
              <a:buChar char="-"/>
            </a:pPr>
            <a:r>
              <a:rPr lang="en-US" sz="2000" dirty="0"/>
              <a:t>Evaluate what was wrong with previous attempt at multi-color distance predictor</a:t>
            </a:r>
          </a:p>
          <a:p>
            <a:pPr marL="285750" indent="-285750">
              <a:buFontTx/>
              <a:buChar char="-"/>
            </a:pPr>
            <a:r>
              <a:rPr lang="en-US" sz="2000" dirty="0" err="1"/>
              <a:t>Ultilize</a:t>
            </a:r>
            <a:r>
              <a:rPr lang="en-US" sz="2000" dirty="0"/>
              <a:t> MLP and one-hot vectors to create the multi-color distance predictor</a:t>
            </a:r>
          </a:p>
          <a:p>
            <a:endParaRPr lang="en-US" sz="2000" dirty="0"/>
          </a:p>
          <a:p>
            <a:endParaRPr lang="en-US" sz="2000" dirty="0"/>
          </a:p>
          <a:p>
            <a:r>
              <a:rPr lang="en-US" sz="2000" b="1" dirty="0"/>
              <a:t>Objectives:</a:t>
            </a:r>
          </a:p>
          <a:p>
            <a:endParaRPr lang="en-US" dirty="0"/>
          </a:p>
          <a:p>
            <a:pPr marL="285750" indent="-285750">
              <a:buFontTx/>
              <a:buChar char="-"/>
            </a:pPr>
            <a:r>
              <a:rPr lang="en-US" sz="2000" dirty="0"/>
              <a:t>Conduct hyperparameter search with MLP/one-hot vector method</a:t>
            </a:r>
          </a:p>
          <a:p>
            <a:pPr marL="285750" indent="-285750">
              <a:buFontTx/>
              <a:buChar char="-"/>
            </a:pPr>
            <a:r>
              <a:rPr lang="en-US" sz="2000" dirty="0"/>
              <a:t>Conduct hyperparameter search with masking method</a:t>
            </a:r>
          </a:p>
          <a:p>
            <a:pPr marL="285750" indent="-285750">
              <a:buFontTx/>
              <a:buChar char="-"/>
            </a:pPr>
            <a:r>
              <a:rPr lang="en-US" sz="2000" dirty="0" err="1"/>
              <a:t>Evaulate</a:t>
            </a:r>
            <a:r>
              <a:rPr lang="en-US" sz="2000" dirty="0"/>
              <a:t> correctness for both</a:t>
            </a:r>
          </a:p>
          <a:p>
            <a:endParaRPr lang="en-US" sz="2000" dirty="0"/>
          </a:p>
        </p:txBody>
      </p:sp>
      <p:sp>
        <p:nvSpPr>
          <p:cNvPr id="9" name="TextBox 8">
            <a:extLst>
              <a:ext uri="{FF2B5EF4-FFF2-40B4-BE49-F238E27FC236}">
                <a16:creationId xmlns:a16="http://schemas.microsoft.com/office/drawing/2014/main" id="{CCEC2A4B-1913-0FE5-DB94-2229E380457B}"/>
              </a:ext>
            </a:extLst>
          </p:cNvPr>
          <p:cNvSpPr txBox="1"/>
          <p:nvPr/>
        </p:nvSpPr>
        <p:spPr>
          <a:xfrm>
            <a:off x="571076" y="221417"/>
            <a:ext cx="9817099" cy="584775"/>
          </a:xfrm>
          <a:prstGeom prst="rect">
            <a:avLst/>
          </a:prstGeom>
          <a:noFill/>
        </p:spPr>
        <p:txBody>
          <a:bodyPr wrap="square">
            <a:spAutoFit/>
          </a:bodyPr>
          <a:lstStyle/>
          <a:p>
            <a:r>
              <a:rPr lang="en-US" sz="3200" b="1">
                <a:solidFill>
                  <a:schemeClr val="bg1"/>
                </a:solidFill>
              </a:rPr>
              <a:t>Introduction:</a:t>
            </a:r>
          </a:p>
        </p:txBody>
      </p:sp>
    </p:spTree>
    <p:extLst>
      <p:ext uri="{BB962C8B-B14F-4D97-AF65-F5344CB8AC3E}">
        <p14:creationId xmlns:p14="http://schemas.microsoft.com/office/powerpoint/2010/main" val="374771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A01BF-9431-9760-1C67-A4E5577288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B1A3C0-A7DD-AE57-940F-A62BB030F48A}"/>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6F9EC0-534B-239B-780A-91DE65D97D34}"/>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Hyperparameter Training</a:t>
            </a:r>
            <a:endParaRPr lang="en-US" dirty="0"/>
          </a:p>
        </p:txBody>
      </p:sp>
      <p:pic>
        <p:nvPicPr>
          <p:cNvPr id="3" name="Picture 2" descr="Scholarship Impact 2024: featuring Jasper Geldenbott and Annika Singh from our lab">
            <a:extLst>
              <a:ext uri="{FF2B5EF4-FFF2-40B4-BE49-F238E27FC236}">
                <a16:creationId xmlns:a16="http://schemas.microsoft.com/office/drawing/2014/main" id="{25FB9DA9-4E35-4EF5-D2FF-91A804024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3A814B-AB45-EB46-E0D0-BE65FC4BCC5A}"/>
              </a:ext>
            </a:extLst>
          </p:cNvPr>
          <p:cNvSpPr txBox="1"/>
          <p:nvPr/>
        </p:nvSpPr>
        <p:spPr>
          <a:xfrm>
            <a:off x="327263" y="1227257"/>
            <a:ext cx="11261781" cy="4339650"/>
          </a:xfrm>
          <a:prstGeom prst="rect">
            <a:avLst/>
          </a:prstGeom>
          <a:noFill/>
        </p:spPr>
        <p:txBody>
          <a:bodyPr wrap="square" lIns="91440" tIns="45720" rIns="91440" bIns="45720" rtlCol="0" anchor="t">
            <a:spAutoFit/>
          </a:bodyPr>
          <a:lstStyle/>
          <a:p>
            <a:r>
              <a:rPr lang="en-US" sz="2000" b="1" dirty="0"/>
              <a:t>Hyperparameters:</a:t>
            </a:r>
          </a:p>
          <a:p>
            <a:r>
              <a:rPr lang="en-US" sz="1600" dirty="0">
                <a:latin typeface="Consolas"/>
              </a:rPr>
              <a:t>    </a:t>
            </a:r>
            <a:r>
              <a:rPr lang="en-US" sz="1600" err="1">
                <a:latin typeface="Consolas"/>
              </a:rPr>
              <a:t>search_space</a:t>
            </a:r>
            <a:r>
              <a:rPr lang="en-US" sz="1600" dirty="0">
                <a:latin typeface="Consolas"/>
              </a:rPr>
              <a:t> = {</a:t>
            </a:r>
            <a:endParaRPr lang="en-US" sz="1600"/>
          </a:p>
          <a:p>
            <a:r>
              <a:rPr lang="en-US" sz="1600" dirty="0">
                <a:latin typeface="Consolas"/>
              </a:rPr>
              <a:t>        "</a:t>
            </a:r>
            <a:r>
              <a:rPr lang="en-US" sz="1600" err="1">
                <a:latin typeface="Consolas"/>
              </a:rPr>
              <a:t>conv_channels</a:t>
            </a:r>
            <a:r>
              <a:rPr lang="en-US" sz="1600" dirty="0">
                <a:latin typeface="Consolas"/>
              </a:rPr>
              <a:t>": [(16,32,64), (32,64,128), (8,16,32)],</a:t>
            </a:r>
            <a:endParaRPr lang="en-US" sz="1600"/>
          </a:p>
          <a:p>
            <a:r>
              <a:rPr lang="en-US" sz="1600" dirty="0">
                <a:latin typeface="Consolas"/>
              </a:rPr>
              <a:t>        "</a:t>
            </a:r>
            <a:r>
              <a:rPr lang="en-US" sz="1600" err="1">
                <a:latin typeface="Consolas"/>
              </a:rPr>
              <a:t>kernel_size</a:t>
            </a:r>
            <a:r>
              <a:rPr lang="en-US" sz="1600" dirty="0">
                <a:latin typeface="Consolas"/>
              </a:rPr>
              <a:t>":   [3, 5, 7],</a:t>
            </a:r>
            <a:endParaRPr lang="en-US" sz="1600"/>
          </a:p>
          <a:p>
            <a:r>
              <a:rPr lang="en-US" sz="1600" dirty="0">
                <a:latin typeface="Consolas"/>
              </a:rPr>
              <a:t>        "</a:t>
            </a:r>
            <a:r>
              <a:rPr lang="en-US" sz="1600" err="1">
                <a:latin typeface="Consolas"/>
              </a:rPr>
              <a:t>embed_dim</a:t>
            </a:r>
            <a:r>
              <a:rPr lang="en-US" sz="1600" dirty="0">
                <a:latin typeface="Consolas"/>
              </a:rPr>
              <a:t>":     [96, 128, 192],</a:t>
            </a:r>
            <a:endParaRPr lang="en-US" sz="1600"/>
          </a:p>
          <a:p>
            <a:r>
              <a:rPr lang="en-US" sz="1600" dirty="0">
                <a:latin typeface="Consolas"/>
              </a:rPr>
              <a:t>        "</a:t>
            </a:r>
            <a:r>
              <a:rPr lang="en-US" sz="1600" err="1">
                <a:latin typeface="Consolas"/>
              </a:rPr>
              <a:t>head_hidden</a:t>
            </a:r>
            <a:r>
              <a:rPr lang="en-US" sz="1600" dirty="0">
                <a:latin typeface="Consolas"/>
              </a:rPr>
              <a:t>":   [32, 64, 128, 256],</a:t>
            </a:r>
            <a:endParaRPr lang="en-US" sz="1600"/>
          </a:p>
          <a:p>
            <a:r>
              <a:rPr lang="en-US" sz="1600" dirty="0">
                <a:latin typeface="Consolas"/>
              </a:rPr>
              <a:t>        "</a:t>
            </a:r>
            <a:r>
              <a:rPr lang="en-US" sz="1600" err="1">
                <a:latin typeface="Consolas"/>
              </a:rPr>
              <a:t>lr</a:t>
            </a:r>
            <a:r>
              <a:rPr lang="en-US" sz="1600" dirty="0">
                <a:latin typeface="Consolas"/>
              </a:rPr>
              <a:t>":            [5e-4, 1e-3, 2e-3],</a:t>
            </a:r>
            <a:endParaRPr lang="en-US" sz="1600"/>
          </a:p>
          <a:p>
            <a:r>
              <a:rPr lang="en-US" sz="1600" dirty="0">
                <a:latin typeface="Consolas"/>
              </a:rPr>
              <a:t>        "</a:t>
            </a:r>
            <a:r>
              <a:rPr lang="en-US" sz="1600" err="1">
                <a:latin typeface="Consolas"/>
              </a:rPr>
              <a:t>weight_decay</a:t>
            </a:r>
            <a:r>
              <a:rPr lang="en-US" sz="1600" dirty="0">
                <a:latin typeface="Consolas"/>
              </a:rPr>
              <a:t>":  [0.0, 1e-4, 1e-3],</a:t>
            </a:r>
            <a:endParaRPr lang="en-US" sz="1600"/>
          </a:p>
          <a:p>
            <a:r>
              <a:rPr lang="en-US" sz="1600" dirty="0">
                <a:latin typeface="Consolas"/>
              </a:rPr>
              <a:t>        "</a:t>
            </a:r>
            <a:r>
              <a:rPr lang="en-US" sz="1600" err="1">
                <a:latin typeface="Consolas"/>
              </a:rPr>
              <a:t>batch_size</a:t>
            </a:r>
            <a:r>
              <a:rPr lang="en-US" sz="1600" dirty="0">
                <a:latin typeface="Consolas"/>
              </a:rPr>
              <a:t>":    [16, 32, 64],</a:t>
            </a:r>
            <a:endParaRPr lang="en-US" sz="1600"/>
          </a:p>
          <a:p>
            <a:r>
              <a:rPr lang="en-US" sz="1600" dirty="0">
                <a:latin typeface="Consolas"/>
              </a:rPr>
              <a:t>        "</a:t>
            </a:r>
            <a:r>
              <a:rPr lang="en-US" sz="1600" err="1">
                <a:latin typeface="Consolas"/>
              </a:rPr>
              <a:t>image_size</a:t>
            </a:r>
            <a:r>
              <a:rPr lang="en-US" sz="1600" dirty="0">
                <a:latin typeface="Consolas"/>
              </a:rPr>
              <a:t>":    [50],      # keep fixed unless you want to test others</a:t>
            </a:r>
            <a:endParaRPr lang="en-US" sz="1600"/>
          </a:p>
          <a:p>
            <a:r>
              <a:rPr lang="en-US" sz="1600" dirty="0">
                <a:latin typeface="Consolas"/>
              </a:rPr>
              <a:t>        "epochs":        [5, 10, 20, 30, 50],      # or [10, 20] if you want longer runs</a:t>
            </a:r>
            <a:endParaRPr lang="en-US" sz="1600"/>
          </a:p>
          <a:p>
            <a:r>
              <a:rPr lang="en-US" sz="1600" dirty="0">
                <a:latin typeface="Consolas"/>
              </a:rPr>
              <a:t>        "</a:t>
            </a:r>
            <a:r>
              <a:rPr lang="en-US" sz="1600" err="1">
                <a:latin typeface="Consolas"/>
              </a:rPr>
              <a:t>use_smape</a:t>
            </a:r>
            <a:r>
              <a:rPr lang="en-US" sz="1600" dirty="0">
                <a:latin typeface="Consolas"/>
              </a:rPr>
              <a:t>":     [True],    # or [True, False] to compare MAPE</a:t>
            </a:r>
            <a:endParaRPr lang="en-US" sz="1600"/>
          </a:p>
          <a:p>
            <a:r>
              <a:rPr lang="en-US" sz="1600" dirty="0">
                <a:latin typeface="Consolas"/>
              </a:rPr>
              <a:t>        "</a:t>
            </a:r>
            <a:r>
              <a:rPr lang="en-US" sz="1600" err="1">
                <a:latin typeface="Consolas"/>
              </a:rPr>
              <a:t>eps_frac</a:t>
            </a:r>
            <a:r>
              <a:rPr lang="en-US" sz="1600" dirty="0">
                <a:latin typeface="Consolas"/>
              </a:rPr>
              <a:t>":      [0.02],    # keep </a:t>
            </a:r>
            <a:r>
              <a:rPr lang="en-US" sz="1600" dirty="0">
                <a:latin typeface="Consolas"/>
                <a:sym typeface="Wingdings" panose="05000000000000000000" pitchFamily="2" charset="2"/>
              </a:rPr>
              <a:t>your current guard</a:t>
            </a:r>
            <a:endParaRPr lang="en-US" sz="1600"/>
          </a:p>
          <a:p>
            <a:r>
              <a:rPr lang="en-US" sz="1600" dirty="0">
                <a:latin typeface="Consolas"/>
                <a:sym typeface="Wingdings" panose="05000000000000000000" pitchFamily="2" charset="2"/>
              </a:rPr>
              <a:t>    }</a:t>
            </a:r>
            <a:endParaRPr lang="en-US" sz="1600" dirty="0"/>
          </a:p>
          <a:p>
            <a:endParaRPr lang="en-US" sz="1400" dirty="0">
              <a:latin typeface="Consolas"/>
            </a:endParaRPr>
          </a:p>
          <a:p>
            <a:endParaRPr lang="en-US" sz="1400" dirty="0">
              <a:latin typeface="Consolas"/>
            </a:endParaRPr>
          </a:p>
          <a:p>
            <a:endParaRPr lang="en-US" sz="2000"/>
          </a:p>
        </p:txBody>
      </p:sp>
    </p:spTree>
    <p:extLst>
      <p:ext uri="{BB962C8B-B14F-4D97-AF65-F5344CB8AC3E}">
        <p14:creationId xmlns:p14="http://schemas.microsoft.com/office/powerpoint/2010/main" val="4198490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CDFD5-D741-7A78-C8F9-DA8F2F8ECE3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FF4301A-C576-FF36-4349-FE820AE966C8}"/>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5A4E3E-3504-B0D1-85C7-762292A891F2}"/>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MLP/One-Hot Vector Method:</a:t>
            </a:r>
          </a:p>
        </p:txBody>
      </p:sp>
      <p:pic>
        <p:nvPicPr>
          <p:cNvPr id="3" name="Picture 2" descr="Scholarship Impact 2024: featuring Jasper Geldenbott and Annika Singh from our lab">
            <a:extLst>
              <a:ext uri="{FF2B5EF4-FFF2-40B4-BE49-F238E27FC236}">
                <a16:creationId xmlns:a16="http://schemas.microsoft.com/office/drawing/2014/main" id="{76F90EDB-EF1B-CDBB-FF0A-1BD8B8025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98D209-E49D-F0D4-A2FB-E40BF7684D71}"/>
              </a:ext>
            </a:extLst>
          </p:cNvPr>
          <p:cNvSpPr txBox="1"/>
          <p:nvPr/>
        </p:nvSpPr>
        <p:spPr>
          <a:xfrm>
            <a:off x="6808853" y="1087041"/>
            <a:ext cx="5384108" cy="2554545"/>
          </a:xfrm>
          <a:prstGeom prst="rect">
            <a:avLst/>
          </a:prstGeom>
          <a:noFill/>
        </p:spPr>
        <p:txBody>
          <a:bodyPr wrap="square" lIns="91440" tIns="45720" rIns="91440" bIns="45720" rtlCol="0" anchor="t">
            <a:spAutoFit/>
          </a:bodyPr>
          <a:lstStyle/>
          <a:p>
            <a:r>
              <a:rPr lang="en-US" sz="2000" dirty="0"/>
              <a:t>Loss Function – SMAPE</a:t>
            </a:r>
            <a:endParaRPr lang="en-US" dirty="0"/>
          </a:p>
          <a:p>
            <a:endParaRPr lang="en-US" sz="2000"/>
          </a:p>
          <a:p>
            <a:r>
              <a:rPr lang="en-US" sz="2000" dirty="0"/>
              <a:t>SMAPE Percent Range: 115%-118%</a:t>
            </a:r>
          </a:p>
          <a:p>
            <a:r>
              <a:rPr lang="en-US" sz="2000" dirty="0"/>
              <a:t>Lowest SMAPE: Trial 48</a:t>
            </a:r>
          </a:p>
          <a:p>
            <a:r>
              <a:rPr lang="en-US" sz="2000" dirty="0"/>
              <a:t>Rise upwards indicates overfit but mostly consistent</a:t>
            </a:r>
          </a:p>
          <a:p>
            <a:endParaRPr lang="en-US" sz="2000" dirty="0"/>
          </a:p>
          <a:p>
            <a:endParaRPr lang="en-US" sz="2000"/>
          </a:p>
        </p:txBody>
      </p:sp>
      <p:pic>
        <p:nvPicPr>
          <p:cNvPr id="2" name="Picture 1">
            <a:extLst>
              <a:ext uri="{FF2B5EF4-FFF2-40B4-BE49-F238E27FC236}">
                <a16:creationId xmlns:a16="http://schemas.microsoft.com/office/drawing/2014/main" id="{94A7D5B1-413E-40C5-AE55-CE2634507BC3}"/>
              </a:ext>
            </a:extLst>
          </p:cNvPr>
          <p:cNvPicPr>
            <a:picLocks noChangeAspect="1"/>
          </p:cNvPicPr>
          <p:nvPr/>
        </p:nvPicPr>
        <p:blipFill>
          <a:blip r:embed="rId3"/>
          <a:stretch>
            <a:fillRect/>
          </a:stretch>
        </p:blipFill>
        <p:spPr>
          <a:xfrm>
            <a:off x="110169" y="1090985"/>
            <a:ext cx="6362242" cy="3051045"/>
          </a:xfrm>
          <a:prstGeom prst="rect">
            <a:avLst/>
          </a:prstGeom>
        </p:spPr>
      </p:pic>
      <p:pic>
        <p:nvPicPr>
          <p:cNvPr id="4" name="Picture 3" descr="A graph with blue lines&#10;&#10;AI-generated content may be incorrect.">
            <a:extLst>
              <a:ext uri="{FF2B5EF4-FFF2-40B4-BE49-F238E27FC236}">
                <a16:creationId xmlns:a16="http://schemas.microsoft.com/office/drawing/2014/main" id="{548D41B7-B7F7-78DB-690B-1E737428BDDC}"/>
              </a:ext>
            </a:extLst>
          </p:cNvPr>
          <p:cNvPicPr>
            <a:picLocks noChangeAspect="1"/>
          </p:cNvPicPr>
          <p:nvPr/>
        </p:nvPicPr>
        <p:blipFill>
          <a:blip r:embed="rId4"/>
          <a:stretch>
            <a:fillRect/>
          </a:stretch>
        </p:blipFill>
        <p:spPr>
          <a:xfrm>
            <a:off x="304112" y="4255608"/>
            <a:ext cx="4431994" cy="2395482"/>
          </a:xfrm>
          <a:prstGeom prst="rect">
            <a:avLst/>
          </a:prstGeom>
        </p:spPr>
      </p:pic>
      <p:sp>
        <p:nvSpPr>
          <p:cNvPr id="8" name="TextBox 7">
            <a:extLst>
              <a:ext uri="{FF2B5EF4-FFF2-40B4-BE49-F238E27FC236}">
                <a16:creationId xmlns:a16="http://schemas.microsoft.com/office/drawing/2014/main" id="{E1629EA4-D78A-0FE0-5993-9D74F266EA60}"/>
              </a:ext>
            </a:extLst>
          </p:cNvPr>
          <p:cNvSpPr txBox="1"/>
          <p:nvPr/>
        </p:nvSpPr>
        <p:spPr>
          <a:xfrm>
            <a:off x="3779214" y="4254390"/>
            <a:ext cx="5384108" cy="400110"/>
          </a:xfrm>
          <a:prstGeom prst="rect">
            <a:avLst/>
          </a:prstGeom>
          <a:noFill/>
        </p:spPr>
        <p:txBody>
          <a:bodyPr wrap="square" lIns="91440" tIns="45720" rIns="91440" bIns="45720" rtlCol="0" anchor="t">
            <a:spAutoFit/>
          </a:bodyPr>
          <a:lstStyle/>
          <a:p>
            <a:r>
              <a:rPr lang="en-US" sz="2000" dirty="0"/>
              <a:t>48</a:t>
            </a:r>
          </a:p>
        </p:txBody>
      </p:sp>
      <p:pic>
        <p:nvPicPr>
          <p:cNvPr id="9" name="Picture 8" descr="A graph with a line&#10;&#10;AI-generated content may be incorrect.">
            <a:extLst>
              <a:ext uri="{FF2B5EF4-FFF2-40B4-BE49-F238E27FC236}">
                <a16:creationId xmlns:a16="http://schemas.microsoft.com/office/drawing/2014/main" id="{A55F91BC-7A61-7452-73B0-34AAA991F923}"/>
              </a:ext>
            </a:extLst>
          </p:cNvPr>
          <p:cNvPicPr>
            <a:picLocks noChangeAspect="1"/>
          </p:cNvPicPr>
          <p:nvPr/>
        </p:nvPicPr>
        <p:blipFill>
          <a:blip r:embed="rId5"/>
          <a:stretch>
            <a:fillRect/>
          </a:stretch>
        </p:blipFill>
        <p:spPr>
          <a:xfrm>
            <a:off x="4917596" y="4259684"/>
            <a:ext cx="4587722" cy="2589309"/>
          </a:xfrm>
          <a:prstGeom prst="rect">
            <a:avLst/>
          </a:prstGeom>
        </p:spPr>
      </p:pic>
    </p:spTree>
    <p:extLst>
      <p:ext uri="{BB962C8B-B14F-4D97-AF65-F5344CB8AC3E}">
        <p14:creationId xmlns:p14="http://schemas.microsoft.com/office/powerpoint/2010/main" val="3524435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00EC-48EF-ABC3-3134-08B05112119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8D536EF-9B58-AC70-4E12-371FCC15D8C4}"/>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3BA463-873F-1049-E93B-A63301AC6A30}"/>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Masked Image Method</a:t>
            </a:r>
            <a:endParaRPr lang="en-US" dirty="0">
              <a:solidFill>
                <a:schemeClr val="bg1"/>
              </a:solidFill>
            </a:endParaRPr>
          </a:p>
        </p:txBody>
      </p:sp>
      <p:pic>
        <p:nvPicPr>
          <p:cNvPr id="3" name="Picture 2" descr="Scholarship Impact 2024: featuring Jasper Geldenbott and Annika Singh from our lab">
            <a:extLst>
              <a:ext uri="{FF2B5EF4-FFF2-40B4-BE49-F238E27FC236}">
                <a16:creationId xmlns:a16="http://schemas.microsoft.com/office/drawing/2014/main" id="{6D34CD25-6661-60D5-F197-B3F3EE859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1FADBF49-2CF8-F41E-9CF0-690703B3AF5D}"/>
              </a:ext>
            </a:extLst>
          </p:cNvPr>
          <p:cNvSpPr>
            <a:spLocks noChangeAspect="1" noChangeArrowheads="1"/>
          </p:cNvSpPr>
          <p:nvPr/>
        </p:nvSpPr>
        <p:spPr bwMode="auto">
          <a:xfrm>
            <a:off x="1270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86E805DB-B6AD-C76B-7808-385FA0393D6F}"/>
              </a:ext>
            </a:extLst>
          </p:cNvPr>
          <p:cNvSpPr>
            <a:spLocks noChangeAspect="1" noChangeArrowheads="1"/>
          </p:cNvSpPr>
          <p:nvPr/>
        </p:nvSpPr>
        <p:spPr bwMode="auto">
          <a:xfrm>
            <a:off x="19843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8A086D82-F4B9-418C-5384-7219D9DA65D2}"/>
              </a:ext>
            </a:extLst>
          </p:cNvPr>
          <p:cNvSpPr>
            <a:spLocks noChangeAspect="1" noChangeArrowheads="1"/>
          </p:cNvSpPr>
          <p:nvPr/>
        </p:nvSpPr>
        <p:spPr bwMode="auto">
          <a:xfrm>
            <a:off x="38417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4CBA4884-9285-A485-C245-805E90817042}"/>
              </a:ext>
            </a:extLst>
          </p:cNvPr>
          <p:cNvSpPr>
            <a:spLocks noChangeAspect="1" noChangeArrowheads="1"/>
          </p:cNvSpPr>
          <p:nvPr/>
        </p:nvSpPr>
        <p:spPr bwMode="auto">
          <a:xfrm>
            <a:off x="569912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77A055E5-C0B4-0E94-7BC2-44062654F5BE}"/>
              </a:ext>
            </a:extLst>
          </p:cNvPr>
          <p:cNvSpPr>
            <a:spLocks noChangeAspect="1" noChangeArrowheads="1"/>
          </p:cNvSpPr>
          <p:nvPr/>
        </p:nvSpPr>
        <p:spPr bwMode="auto">
          <a:xfrm>
            <a:off x="75565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84D7CA44-CD15-B344-A903-BC1FCA37FD3A}"/>
              </a:ext>
            </a:extLst>
          </p:cNvPr>
          <p:cNvSpPr>
            <a:spLocks noChangeAspect="1" noChangeArrowheads="1"/>
          </p:cNvSpPr>
          <p:nvPr/>
        </p:nvSpPr>
        <p:spPr bwMode="auto">
          <a:xfrm>
            <a:off x="94138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a:extLst>
              <a:ext uri="{FF2B5EF4-FFF2-40B4-BE49-F238E27FC236}">
                <a16:creationId xmlns:a16="http://schemas.microsoft.com/office/drawing/2014/main" id="{145552DC-4F4B-B36B-14CE-5C91A96C093A}"/>
              </a:ext>
            </a:extLst>
          </p:cNvPr>
          <p:cNvSpPr>
            <a:spLocks noChangeAspect="1" noChangeArrowheads="1"/>
          </p:cNvSpPr>
          <p:nvPr/>
        </p:nvSpPr>
        <p:spPr bwMode="auto">
          <a:xfrm>
            <a:off x="112712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diagram of a graph&#10;&#10;AI-generated content may be incorrect.">
            <a:extLst>
              <a:ext uri="{FF2B5EF4-FFF2-40B4-BE49-F238E27FC236}">
                <a16:creationId xmlns:a16="http://schemas.microsoft.com/office/drawing/2014/main" id="{6F41B8AB-F949-EBC3-0C35-3093DB966201}"/>
              </a:ext>
            </a:extLst>
          </p:cNvPr>
          <p:cNvPicPr>
            <a:picLocks noChangeAspect="1"/>
          </p:cNvPicPr>
          <p:nvPr/>
        </p:nvPicPr>
        <p:blipFill>
          <a:blip r:embed="rId3"/>
          <a:stretch>
            <a:fillRect/>
          </a:stretch>
        </p:blipFill>
        <p:spPr>
          <a:xfrm>
            <a:off x="238699" y="1027053"/>
            <a:ext cx="7023253" cy="3454327"/>
          </a:xfrm>
          <a:prstGeom prst="rect">
            <a:avLst/>
          </a:prstGeom>
        </p:spPr>
      </p:pic>
      <p:sp>
        <p:nvSpPr>
          <p:cNvPr id="14" name="TextBox 13">
            <a:extLst>
              <a:ext uri="{FF2B5EF4-FFF2-40B4-BE49-F238E27FC236}">
                <a16:creationId xmlns:a16="http://schemas.microsoft.com/office/drawing/2014/main" id="{4DDFBCA4-CCB7-F43C-05D1-F61D5BA2DAD5}"/>
              </a:ext>
            </a:extLst>
          </p:cNvPr>
          <p:cNvSpPr txBox="1"/>
          <p:nvPr/>
        </p:nvSpPr>
        <p:spPr>
          <a:xfrm>
            <a:off x="7359696" y="1160487"/>
            <a:ext cx="5384108" cy="2246769"/>
          </a:xfrm>
          <a:prstGeom prst="rect">
            <a:avLst/>
          </a:prstGeom>
          <a:noFill/>
        </p:spPr>
        <p:txBody>
          <a:bodyPr wrap="square" lIns="91440" tIns="45720" rIns="91440" bIns="45720" rtlCol="0" anchor="t">
            <a:spAutoFit/>
          </a:bodyPr>
          <a:lstStyle/>
          <a:p>
            <a:r>
              <a:rPr lang="en-US" sz="2000" dirty="0"/>
              <a:t>Loss Function – SMAPE</a:t>
            </a:r>
            <a:endParaRPr lang="en-US" dirty="0"/>
          </a:p>
          <a:p>
            <a:endParaRPr lang="en-US" sz="2000"/>
          </a:p>
          <a:p>
            <a:endParaRPr lang="en-US" sz="2000" dirty="0"/>
          </a:p>
          <a:p>
            <a:r>
              <a:rPr lang="en-US" sz="2000" dirty="0"/>
              <a:t>Lowest SMAPE: Trial 22</a:t>
            </a:r>
          </a:p>
          <a:p>
            <a:endParaRPr lang="en-US" sz="2000" dirty="0"/>
          </a:p>
          <a:p>
            <a:endParaRPr lang="en-US" sz="2000" dirty="0"/>
          </a:p>
          <a:p>
            <a:endParaRPr lang="en-US" sz="2000"/>
          </a:p>
        </p:txBody>
      </p:sp>
      <p:sp>
        <p:nvSpPr>
          <p:cNvPr id="15" name="TextBox 14">
            <a:extLst>
              <a:ext uri="{FF2B5EF4-FFF2-40B4-BE49-F238E27FC236}">
                <a16:creationId xmlns:a16="http://schemas.microsoft.com/office/drawing/2014/main" id="{D113663C-56E7-A6AE-E6F7-6D952F0C7ECD}"/>
              </a:ext>
            </a:extLst>
          </p:cNvPr>
          <p:cNvSpPr txBox="1"/>
          <p:nvPr/>
        </p:nvSpPr>
        <p:spPr>
          <a:xfrm>
            <a:off x="134039" y="4476520"/>
            <a:ext cx="723257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400" b="1" dirty="0"/>
              <a:t>Input:</a:t>
            </a:r>
            <a:r>
              <a:rPr lang="en-US" sz="1400" dirty="0"/>
              <a:t> a </a:t>
            </a:r>
            <a:r>
              <a:rPr lang="en-US" sz="1400" b="1" dirty="0"/>
              <a:t>50×50 grayscale mask</a:t>
            </a:r>
            <a:r>
              <a:rPr lang="en-US" sz="1400" dirty="0"/>
              <a:t> (binarized 0/1).</a:t>
            </a:r>
          </a:p>
          <a:p>
            <a:pPr marL="228600" indent="-228600">
              <a:buFont typeface=""/>
              <a:buChar char="•"/>
            </a:pPr>
            <a:r>
              <a:rPr lang="en-US" sz="1400" b="1" dirty="0"/>
              <a:t>Conv Block 1:</a:t>
            </a:r>
            <a:r>
              <a:rPr lang="en-US" sz="1400" dirty="0"/>
              <a:t> 1→16 channels, 3×3 conv (same padding), </a:t>
            </a:r>
            <a:r>
              <a:rPr lang="en-US" sz="1400" err="1"/>
              <a:t>ReLU</a:t>
            </a:r>
            <a:r>
              <a:rPr lang="en-US" sz="1400" dirty="0"/>
              <a:t>, MaxPool2d(2) → output size 16×25×25.</a:t>
            </a:r>
          </a:p>
          <a:p>
            <a:pPr marL="228600" indent="-228600">
              <a:buFont typeface=""/>
              <a:buChar char="•"/>
            </a:pPr>
            <a:r>
              <a:rPr lang="en-US" sz="1400" b="1" dirty="0"/>
              <a:t>Conv Block 2:</a:t>
            </a:r>
            <a:r>
              <a:rPr lang="en-US" sz="1400" dirty="0"/>
              <a:t> 16→32 channels, 3×3 conv, </a:t>
            </a:r>
            <a:r>
              <a:rPr lang="en-US" sz="1400" err="1"/>
              <a:t>ReLU</a:t>
            </a:r>
            <a:r>
              <a:rPr lang="en-US" sz="1400" dirty="0"/>
              <a:t>, MaxPool2d(2) → output size 32×12×12.</a:t>
            </a:r>
          </a:p>
          <a:p>
            <a:pPr marL="228600" indent="-228600">
              <a:buFont typeface=""/>
              <a:buChar char="•"/>
            </a:pPr>
            <a:r>
              <a:rPr lang="en-US" sz="1400" b="1" dirty="0"/>
              <a:t>Conv Block 3:</a:t>
            </a:r>
            <a:r>
              <a:rPr lang="en-US" sz="1400" dirty="0"/>
              <a:t> 32→64 channels, 3×3 conv, </a:t>
            </a:r>
            <a:r>
              <a:rPr lang="en-US" sz="1400" err="1"/>
              <a:t>ReLU</a:t>
            </a:r>
            <a:r>
              <a:rPr lang="en-US" sz="1400" dirty="0"/>
              <a:t>, MaxPool2d(2) → output size 64×6×6.</a:t>
            </a:r>
          </a:p>
          <a:p>
            <a:pPr marL="228600" indent="-228600">
              <a:buFont typeface=""/>
              <a:buChar char="•"/>
            </a:pPr>
            <a:r>
              <a:rPr lang="en-US" sz="1400" b="1" dirty="0"/>
              <a:t>Flatten:</a:t>
            </a:r>
            <a:r>
              <a:rPr lang="en-US" sz="1400" dirty="0"/>
              <a:t> feature map → 2,304-dimensional vector (64×6×6).</a:t>
            </a:r>
          </a:p>
          <a:p>
            <a:pPr marL="228600" indent="-228600">
              <a:buFont typeface=""/>
              <a:buChar char="•"/>
            </a:pPr>
            <a:r>
              <a:rPr lang="en-US" sz="1400" b="1" dirty="0"/>
              <a:t>Fully Connected Head:</a:t>
            </a:r>
            <a:r>
              <a:rPr lang="en-US" sz="1400" dirty="0"/>
              <a:t> Linear(2304→128) → </a:t>
            </a:r>
            <a:r>
              <a:rPr lang="en-US" sz="1400" err="1"/>
              <a:t>ReLU</a:t>
            </a:r>
            <a:r>
              <a:rPr lang="en-US" sz="1400" dirty="0"/>
              <a:t> → Linear(128→128) → </a:t>
            </a:r>
            <a:r>
              <a:rPr lang="en-US" sz="1400" err="1"/>
              <a:t>ReLU</a:t>
            </a:r>
            <a:r>
              <a:rPr lang="en-US" sz="1400" dirty="0"/>
              <a:t> → Linear(128→1).</a:t>
            </a:r>
          </a:p>
          <a:p>
            <a:pPr marL="228600" indent="-228600">
              <a:buFont typeface=""/>
              <a:buChar char="•"/>
            </a:pPr>
            <a:r>
              <a:rPr lang="en-US" sz="1400" b="1" dirty="0"/>
              <a:t>Output:</a:t>
            </a:r>
            <a:r>
              <a:rPr lang="en-US" sz="1400" dirty="0"/>
              <a:t> pass through </a:t>
            </a:r>
            <a:r>
              <a:rPr lang="en-US" sz="1400" b="1" dirty="0"/>
              <a:t>tanh</a:t>
            </a:r>
            <a:r>
              <a:rPr lang="en-US" sz="1400" dirty="0"/>
              <a:t> (value in [-1,1]), then scaled by dataset max distance </a:t>
            </a:r>
            <a:r>
              <a:rPr lang="en-US" sz="1400" err="1"/>
              <a:t>dmax</a:t>
            </a:r>
            <a:r>
              <a:rPr lang="en-US" sz="1400" dirty="0"/>
              <a:t> → </a:t>
            </a:r>
            <a:r>
              <a:rPr lang="en-US" sz="1400" b="1" dirty="0"/>
              <a:t>predicted signed distance in meters</a:t>
            </a:r>
            <a:r>
              <a:rPr lang="en-US" sz="1400" dirty="0"/>
              <a:t>.</a:t>
            </a:r>
          </a:p>
        </p:txBody>
      </p:sp>
      <p:pic>
        <p:nvPicPr>
          <p:cNvPr id="16" name="Picture 15" descr="A graph with a line&#10;&#10;AI-generated content may be incorrect.">
            <a:extLst>
              <a:ext uri="{FF2B5EF4-FFF2-40B4-BE49-F238E27FC236}">
                <a16:creationId xmlns:a16="http://schemas.microsoft.com/office/drawing/2014/main" id="{9AD72B33-3496-DC0E-6D90-317BBF63D79C}"/>
              </a:ext>
            </a:extLst>
          </p:cNvPr>
          <p:cNvPicPr>
            <a:picLocks noChangeAspect="1"/>
          </p:cNvPicPr>
          <p:nvPr/>
        </p:nvPicPr>
        <p:blipFill>
          <a:blip r:embed="rId4"/>
          <a:stretch>
            <a:fillRect/>
          </a:stretch>
        </p:blipFill>
        <p:spPr>
          <a:xfrm>
            <a:off x="7447402" y="3154267"/>
            <a:ext cx="4605051" cy="2459057"/>
          </a:xfrm>
          <a:prstGeom prst="rect">
            <a:avLst/>
          </a:prstGeom>
        </p:spPr>
      </p:pic>
    </p:spTree>
    <p:extLst>
      <p:ext uri="{BB962C8B-B14F-4D97-AF65-F5344CB8AC3E}">
        <p14:creationId xmlns:p14="http://schemas.microsoft.com/office/powerpoint/2010/main" val="1370568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BC46D-A492-9835-E833-3142B3FFB8A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12EE7B-5D94-9C80-16A8-D0944759939F}"/>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C0D743-9F9A-9DEE-D6BC-1C1981190861}"/>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Percentage Error Graphs</a:t>
            </a:r>
            <a:endParaRPr lang="en-US" dirty="0">
              <a:solidFill>
                <a:srgbClr val="000000"/>
              </a:solidFill>
            </a:endParaRPr>
          </a:p>
        </p:txBody>
      </p:sp>
      <p:pic>
        <p:nvPicPr>
          <p:cNvPr id="3" name="Picture 2" descr="Scholarship Impact 2024: featuring Jasper Geldenbott and Annika Singh from our lab">
            <a:extLst>
              <a:ext uri="{FF2B5EF4-FFF2-40B4-BE49-F238E27FC236}">
                <a16:creationId xmlns:a16="http://schemas.microsoft.com/office/drawing/2014/main" id="{CB5C5300-20AB-6BCE-2274-8B139E04B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DF99B064-90DD-867E-2E63-BC9F3FB5C449}"/>
              </a:ext>
            </a:extLst>
          </p:cNvPr>
          <p:cNvSpPr>
            <a:spLocks noChangeAspect="1" noChangeArrowheads="1"/>
          </p:cNvSpPr>
          <p:nvPr/>
        </p:nvSpPr>
        <p:spPr bwMode="auto">
          <a:xfrm>
            <a:off x="1270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A19E074B-E4E5-2472-93B2-3E8C18BD6AD3}"/>
              </a:ext>
            </a:extLst>
          </p:cNvPr>
          <p:cNvSpPr>
            <a:spLocks noChangeAspect="1" noChangeArrowheads="1"/>
          </p:cNvSpPr>
          <p:nvPr/>
        </p:nvSpPr>
        <p:spPr bwMode="auto">
          <a:xfrm>
            <a:off x="19843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952AFC0F-B7AE-9D39-EA0C-D849BC28872B}"/>
              </a:ext>
            </a:extLst>
          </p:cNvPr>
          <p:cNvSpPr>
            <a:spLocks noChangeAspect="1" noChangeArrowheads="1"/>
          </p:cNvSpPr>
          <p:nvPr/>
        </p:nvSpPr>
        <p:spPr bwMode="auto">
          <a:xfrm>
            <a:off x="38417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860ADE15-84B0-C6C9-A172-5D03B7223471}"/>
              </a:ext>
            </a:extLst>
          </p:cNvPr>
          <p:cNvSpPr>
            <a:spLocks noChangeAspect="1" noChangeArrowheads="1"/>
          </p:cNvSpPr>
          <p:nvPr/>
        </p:nvSpPr>
        <p:spPr bwMode="auto">
          <a:xfrm>
            <a:off x="569912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1BBAD266-EC08-8393-91C7-272B10251C8B}"/>
              </a:ext>
            </a:extLst>
          </p:cNvPr>
          <p:cNvSpPr>
            <a:spLocks noChangeAspect="1" noChangeArrowheads="1"/>
          </p:cNvSpPr>
          <p:nvPr/>
        </p:nvSpPr>
        <p:spPr bwMode="auto">
          <a:xfrm>
            <a:off x="75565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7CEDAA98-DEDF-01D1-A200-338924F4D3FD}"/>
              </a:ext>
            </a:extLst>
          </p:cNvPr>
          <p:cNvSpPr>
            <a:spLocks noChangeAspect="1" noChangeArrowheads="1"/>
          </p:cNvSpPr>
          <p:nvPr/>
        </p:nvSpPr>
        <p:spPr bwMode="auto">
          <a:xfrm>
            <a:off x="94138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a:extLst>
              <a:ext uri="{FF2B5EF4-FFF2-40B4-BE49-F238E27FC236}">
                <a16:creationId xmlns:a16="http://schemas.microsoft.com/office/drawing/2014/main" id="{0276A3D9-34C4-0BFA-3882-14F4BB0BE9C8}"/>
              </a:ext>
            </a:extLst>
          </p:cNvPr>
          <p:cNvSpPr>
            <a:spLocks noChangeAspect="1" noChangeArrowheads="1"/>
          </p:cNvSpPr>
          <p:nvPr/>
        </p:nvSpPr>
        <p:spPr bwMode="auto">
          <a:xfrm>
            <a:off x="112712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6" name="Straight Connector 35">
            <a:extLst>
              <a:ext uri="{FF2B5EF4-FFF2-40B4-BE49-F238E27FC236}">
                <a16:creationId xmlns:a16="http://schemas.microsoft.com/office/drawing/2014/main" id="{4707B73A-7595-6E4D-C8A8-ACD4C5DB43E5}"/>
              </a:ext>
            </a:extLst>
          </p:cNvPr>
          <p:cNvCxnSpPr>
            <a:cxnSpLocks/>
          </p:cNvCxnSpPr>
          <p:nvPr/>
        </p:nvCxnSpPr>
        <p:spPr>
          <a:xfrm>
            <a:off x="8149303" y="1131511"/>
            <a:ext cx="34648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E4A3BC3-5CD3-84C1-121D-2F007A82F069}"/>
              </a:ext>
            </a:extLst>
          </p:cNvPr>
          <p:cNvCxnSpPr>
            <a:cxnSpLocks/>
          </p:cNvCxnSpPr>
          <p:nvPr/>
        </p:nvCxnSpPr>
        <p:spPr>
          <a:xfrm>
            <a:off x="8082629" y="6775299"/>
            <a:ext cx="3464845"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A graph with a line&#10;&#10;AI-generated content may be incorrect.">
            <a:extLst>
              <a:ext uri="{FF2B5EF4-FFF2-40B4-BE49-F238E27FC236}">
                <a16:creationId xmlns:a16="http://schemas.microsoft.com/office/drawing/2014/main" id="{4DEB4892-671C-96F1-BECF-0377F90F5FBD}"/>
              </a:ext>
            </a:extLst>
          </p:cNvPr>
          <p:cNvPicPr>
            <a:picLocks noChangeAspect="1"/>
          </p:cNvPicPr>
          <p:nvPr/>
        </p:nvPicPr>
        <p:blipFill>
          <a:blip r:embed="rId3"/>
          <a:stretch>
            <a:fillRect/>
          </a:stretch>
        </p:blipFill>
        <p:spPr>
          <a:xfrm>
            <a:off x="789542" y="1031807"/>
            <a:ext cx="10603735" cy="2921519"/>
          </a:xfrm>
          <a:prstGeom prst="rect">
            <a:avLst/>
          </a:prstGeom>
        </p:spPr>
      </p:pic>
    </p:spTree>
    <p:extLst>
      <p:ext uri="{BB962C8B-B14F-4D97-AF65-F5344CB8AC3E}">
        <p14:creationId xmlns:p14="http://schemas.microsoft.com/office/powerpoint/2010/main" val="3335078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388A-F7CC-5677-224D-A38189C4A49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0257929-8631-9BD6-3380-0E698018F801}"/>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9E013317-92FC-0338-1D25-63C1533FC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9FBFD0-4661-4E05-8A21-92936DA5C6A9}"/>
              </a:ext>
            </a:extLst>
          </p:cNvPr>
          <p:cNvSpPr txBox="1"/>
          <p:nvPr/>
        </p:nvSpPr>
        <p:spPr>
          <a:xfrm>
            <a:off x="537633" y="221417"/>
            <a:ext cx="6104466" cy="584775"/>
          </a:xfrm>
          <a:prstGeom prst="rect">
            <a:avLst/>
          </a:prstGeom>
          <a:noFill/>
        </p:spPr>
        <p:txBody>
          <a:bodyPr wrap="square">
            <a:spAutoFit/>
          </a:bodyPr>
          <a:lstStyle/>
          <a:p>
            <a:r>
              <a:rPr lang="en-US" sz="3200" b="1">
                <a:solidFill>
                  <a:schemeClr val="bg1"/>
                </a:solidFill>
              </a:rPr>
              <a:t>Conclusion/Next Steps</a:t>
            </a:r>
          </a:p>
        </p:txBody>
      </p:sp>
      <p:sp>
        <p:nvSpPr>
          <p:cNvPr id="2" name="TextBox 1">
            <a:extLst>
              <a:ext uri="{FF2B5EF4-FFF2-40B4-BE49-F238E27FC236}">
                <a16:creationId xmlns:a16="http://schemas.microsoft.com/office/drawing/2014/main" id="{02A375E6-3374-8938-4913-5208247CD50A}"/>
              </a:ext>
            </a:extLst>
          </p:cNvPr>
          <p:cNvSpPr txBox="1"/>
          <p:nvPr/>
        </p:nvSpPr>
        <p:spPr>
          <a:xfrm>
            <a:off x="439666" y="1390989"/>
            <a:ext cx="10552387" cy="1015663"/>
          </a:xfrm>
          <a:prstGeom prst="rect">
            <a:avLst/>
          </a:prstGeom>
          <a:noFill/>
        </p:spPr>
        <p:txBody>
          <a:bodyPr wrap="square" lIns="91440" tIns="45720" rIns="91440" bIns="45720" rtlCol="0" anchor="t">
            <a:spAutoFit/>
          </a:bodyPr>
          <a:lstStyle/>
          <a:p>
            <a:r>
              <a:rPr lang="en-US" sz="2000" b="1" dirty="0"/>
              <a:t>Conclusion:</a:t>
            </a:r>
          </a:p>
          <a:p>
            <a:pPr marL="285750" indent="-285750">
              <a:buFont typeface="Arial"/>
              <a:buChar char="•"/>
            </a:pPr>
            <a:r>
              <a:rPr lang="en-US" sz="2000" dirty="0"/>
              <a:t>MLP and Masked Method trained well</a:t>
            </a:r>
          </a:p>
          <a:p>
            <a:pPr marL="285750" indent="-285750">
              <a:buFont typeface="Arial"/>
              <a:buChar char="•"/>
            </a:pPr>
            <a:r>
              <a:rPr lang="en-US" sz="2000" dirty="0"/>
              <a:t>Mask inaccurate for negative distances</a:t>
            </a:r>
          </a:p>
        </p:txBody>
      </p:sp>
      <p:sp>
        <p:nvSpPr>
          <p:cNvPr id="14" name="TextBox 13">
            <a:extLst>
              <a:ext uri="{FF2B5EF4-FFF2-40B4-BE49-F238E27FC236}">
                <a16:creationId xmlns:a16="http://schemas.microsoft.com/office/drawing/2014/main" id="{282570FB-A331-D41F-D00C-39AC06CE7488}"/>
              </a:ext>
            </a:extLst>
          </p:cNvPr>
          <p:cNvSpPr txBox="1"/>
          <p:nvPr/>
        </p:nvSpPr>
        <p:spPr>
          <a:xfrm>
            <a:off x="439665" y="2979034"/>
            <a:ext cx="10552387" cy="2554545"/>
          </a:xfrm>
          <a:prstGeom prst="rect">
            <a:avLst/>
          </a:prstGeom>
          <a:noFill/>
        </p:spPr>
        <p:txBody>
          <a:bodyPr wrap="square" lIns="91440" tIns="45720" rIns="91440" bIns="45720" rtlCol="0" anchor="t">
            <a:spAutoFit/>
          </a:bodyPr>
          <a:lstStyle/>
          <a:p>
            <a:r>
              <a:rPr lang="en-US" sz="2000" b="1" dirty="0"/>
              <a:t>Next Steps:</a:t>
            </a:r>
          </a:p>
          <a:p>
            <a:endParaRPr lang="en-US" sz="2000" dirty="0"/>
          </a:p>
          <a:p>
            <a:pPr marL="342900" indent="-342900">
              <a:buFontTx/>
              <a:buChar char="-"/>
            </a:pPr>
            <a:r>
              <a:rPr lang="en-US" sz="2000" dirty="0"/>
              <a:t>Research Paper steps:</a:t>
            </a:r>
          </a:p>
          <a:p>
            <a:pPr marL="800100" lvl="1" indent="-342900">
              <a:buFontTx/>
              <a:buChar char="-"/>
            </a:pPr>
            <a:r>
              <a:rPr lang="en-US" sz="2000" dirty="0"/>
              <a:t>Proof of concept [in progress]</a:t>
            </a:r>
          </a:p>
          <a:p>
            <a:pPr marL="1257300" lvl="2" indent="-342900">
              <a:buFontTx/>
              <a:buChar char="-"/>
            </a:pPr>
            <a:r>
              <a:rPr lang="en-US" sz="2000" dirty="0"/>
              <a:t>Technical terms/methods</a:t>
            </a:r>
          </a:p>
          <a:p>
            <a:pPr marL="800100" lvl="1" indent="-342900">
              <a:buFontTx/>
              <a:buChar char="-"/>
            </a:pPr>
            <a:r>
              <a:rPr lang="en-US" sz="2000" dirty="0"/>
              <a:t>Integrate with </a:t>
            </a:r>
            <a:r>
              <a:rPr lang="en-US" sz="2000" dirty="0" err="1"/>
              <a:t>stlcg</a:t>
            </a:r>
            <a:r>
              <a:rPr lang="en-US" sz="2000" dirty="0"/>
              <a:t>++</a:t>
            </a:r>
          </a:p>
          <a:p>
            <a:pPr marL="800100" lvl="1" indent="-342900">
              <a:buFontTx/>
              <a:buChar char="-"/>
            </a:pPr>
            <a:r>
              <a:rPr lang="en-US" sz="2000" dirty="0"/>
              <a:t>Finding sequence of control actions to satisfy STL</a:t>
            </a:r>
          </a:p>
          <a:p>
            <a:pPr marL="800100" lvl="1" indent="-342900">
              <a:buFontTx/>
              <a:buChar char="-"/>
            </a:pPr>
            <a:r>
              <a:rPr lang="en-US" sz="2000" dirty="0"/>
              <a:t>Apply for real satellite views (real-world applications)</a:t>
            </a:r>
          </a:p>
        </p:txBody>
      </p:sp>
    </p:spTree>
    <p:extLst>
      <p:ext uri="{BB962C8B-B14F-4D97-AF65-F5344CB8AC3E}">
        <p14:creationId xmlns:p14="http://schemas.microsoft.com/office/powerpoint/2010/main" val="4081331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6FCAA-7EC1-A66D-5768-9DB4779D60D7}"/>
            </a:ext>
          </a:extLst>
        </p:cNvPr>
        <p:cNvGrpSpPr/>
        <p:nvPr/>
      </p:nvGrpSpPr>
      <p:grpSpPr>
        <a:xfrm>
          <a:off x="0" y="0"/>
          <a:ext cx="0" cy="0"/>
          <a:chOff x="0" y="0"/>
          <a:chExt cx="0" cy="0"/>
        </a:xfrm>
      </p:grpSpPr>
      <p:pic>
        <p:nvPicPr>
          <p:cNvPr id="1026" name="Picture 2" descr="Scholarship Impact 2024: featuring Jasper Geldenbott and Annika Singh from our lab">
            <a:extLst>
              <a:ext uri="{FF2B5EF4-FFF2-40B4-BE49-F238E27FC236}">
                <a16:creationId xmlns:a16="http://schemas.microsoft.com/office/drawing/2014/main" id="{D5544081-D099-49B3-150B-6347A96A8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FB0A9B-A285-2CBF-4B5F-7CFFEC9E6582}"/>
              </a:ext>
            </a:extLst>
          </p:cNvPr>
          <p:cNvSpPr txBox="1"/>
          <p:nvPr/>
        </p:nvSpPr>
        <p:spPr>
          <a:xfrm>
            <a:off x="758612" y="1087150"/>
            <a:ext cx="9924628" cy="5324535"/>
          </a:xfrm>
          <a:prstGeom prst="rect">
            <a:avLst/>
          </a:prstGeom>
          <a:noFill/>
        </p:spPr>
        <p:txBody>
          <a:bodyPr wrap="square">
            <a:spAutoFit/>
          </a:bodyPr>
          <a:lstStyle/>
          <a:p>
            <a:r>
              <a:rPr lang="en-US" sz="2000" b="1" dirty="0"/>
              <a:t>Summary: </a:t>
            </a:r>
            <a:r>
              <a:rPr lang="en-US" sz="2000" dirty="0"/>
              <a:t>Predict and autogenerate self-driving robots’ path in dynamic environments, such as disaster zone &amp; warehouses human-robot workflow,</a:t>
            </a:r>
          </a:p>
          <a:p>
            <a:endParaRPr lang="en-US" sz="2000" dirty="0"/>
          </a:p>
          <a:p>
            <a:r>
              <a:rPr lang="en-US" sz="2000" dirty="0"/>
              <a:t>The research work is based on the concept that Vision-Learning model (VLM) can be used to dynamically generate real-valued signals (position, distance, coordinates etc.) VLM is an advanced AI algorithm that dynamically learns from images, video and text to understand and describe the visual content. The VLM automatically evaluates environments enabling a machine learning pipeline that automatically evaluates environments and generates Signal Temporal Logic (STL) predicates (formulas) for robot motion. SLT is a formulaic language to express safety, goal-reaching, and sequencing requirements over time, to optimize robot trajectories. My objective is to generate robotic command action sequences, guiding robots toward paths that maximize task effectiveness while satisfying spatial constraints. Realtime dynamic robot path generation for unchartered terranes is groundbreaking for unmanned robots. We validate this framework using satellite imagery for overhead scene analysis, demonstrating applications in domains such as disaster relief robotics and human–robot warehouse coordination</a:t>
            </a:r>
            <a:endParaRPr lang="en-US" sz="2000" b="1" dirty="0">
              <a:solidFill>
                <a:srgbClr val="7030A0"/>
              </a:solidFill>
            </a:endParaRPr>
          </a:p>
        </p:txBody>
      </p:sp>
      <p:sp>
        <p:nvSpPr>
          <p:cNvPr id="2" name="Rectangle 1">
            <a:extLst>
              <a:ext uri="{FF2B5EF4-FFF2-40B4-BE49-F238E27FC236}">
                <a16:creationId xmlns:a16="http://schemas.microsoft.com/office/drawing/2014/main" id="{E94F2366-2616-DE2D-15CC-EAA317DD64B6}"/>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15CF853-2493-24DB-E58A-FD613BB27FF3}"/>
              </a:ext>
            </a:extLst>
          </p:cNvPr>
          <p:cNvSpPr txBox="1"/>
          <p:nvPr/>
        </p:nvSpPr>
        <p:spPr>
          <a:xfrm>
            <a:off x="571076" y="221417"/>
            <a:ext cx="9817099" cy="584775"/>
          </a:xfrm>
          <a:prstGeom prst="rect">
            <a:avLst/>
          </a:prstGeom>
          <a:noFill/>
        </p:spPr>
        <p:txBody>
          <a:bodyPr wrap="square">
            <a:spAutoFit/>
          </a:bodyPr>
          <a:lstStyle/>
          <a:p>
            <a:r>
              <a:rPr lang="en-US" sz="3200" b="1" dirty="0">
                <a:solidFill>
                  <a:schemeClr val="bg1"/>
                </a:solidFill>
              </a:rPr>
              <a:t>Abstract:</a:t>
            </a:r>
          </a:p>
        </p:txBody>
      </p:sp>
    </p:spTree>
    <p:extLst>
      <p:ext uri="{BB962C8B-B14F-4D97-AF65-F5344CB8AC3E}">
        <p14:creationId xmlns:p14="http://schemas.microsoft.com/office/powerpoint/2010/main" val="80997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8F0A3-E0BA-8394-7EF0-640087E583E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6A34B14-8A5B-1B6C-55E0-FA4140A14E5B}"/>
              </a:ext>
            </a:extLst>
          </p:cNvPr>
          <p:cNvSpPr/>
          <p:nvPr/>
        </p:nvSpPr>
        <p:spPr>
          <a:xfrm>
            <a:off x="0" y="1889760"/>
            <a:ext cx="12192000" cy="1859280"/>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B0DB1A01-41F3-B835-2944-327CD84A0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9C5AEB-0649-A4A0-12E8-6770AF96A78C}"/>
              </a:ext>
            </a:extLst>
          </p:cNvPr>
          <p:cNvSpPr txBox="1"/>
          <p:nvPr/>
        </p:nvSpPr>
        <p:spPr>
          <a:xfrm>
            <a:off x="1333904" y="2527012"/>
            <a:ext cx="9128355" cy="584775"/>
          </a:xfrm>
          <a:prstGeom prst="rect">
            <a:avLst/>
          </a:prstGeom>
          <a:noFill/>
        </p:spPr>
        <p:txBody>
          <a:bodyPr wrap="square">
            <a:spAutoFit/>
          </a:bodyPr>
          <a:lstStyle/>
          <a:p>
            <a:r>
              <a:rPr lang="en-US" sz="3200" b="1" dirty="0">
                <a:solidFill>
                  <a:schemeClr val="bg1"/>
                </a:solidFill>
              </a:rPr>
              <a:t>Channel Separation for Robot and Zone Method</a:t>
            </a:r>
          </a:p>
        </p:txBody>
      </p:sp>
    </p:spTree>
    <p:extLst>
      <p:ext uri="{BB962C8B-B14F-4D97-AF65-F5344CB8AC3E}">
        <p14:creationId xmlns:p14="http://schemas.microsoft.com/office/powerpoint/2010/main" val="3020789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7D7CB7-08FF-601B-8B5A-41C11CF215E3}"/>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FB803C76-5393-7908-75E2-DD2C1087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118EC1-A67B-C853-8841-36A0101920E5}"/>
              </a:ext>
            </a:extLst>
          </p:cNvPr>
          <p:cNvSpPr txBox="1"/>
          <p:nvPr/>
        </p:nvSpPr>
        <p:spPr>
          <a:xfrm>
            <a:off x="571076" y="1249028"/>
            <a:ext cx="10135394" cy="5601533"/>
          </a:xfrm>
          <a:prstGeom prst="rect">
            <a:avLst/>
          </a:prstGeom>
          <a:noFill/>
        </p:spPr>
        <p:txBody>
          <a:bodyPr wrap="square" lIns="91440" tIns="45720" rIns="91440" bIns="45720" rtlCol="0" anchor="t">
            <a:spAutoFit/>
          </a:bodyPr>
          <a:lstStyle/>
          <a:p>
            <a:r>
              <a:rPr lang="en-US" sz="2000" b="1" dirty="0"/>
              <a:t>Problem: </a:t>
            </a:r>
            <a:r>
              <a:rPr lang="en-US" sz="2000" dirty="0"/>
              <a:t>Create Distance Prediction Model to Produce Number for STL predicate</a:t>
            </a:r>
          </a:p>
          <a:p>
            <a:endParaRPr lang="en-US" sz="2000" dirty="0"/>
          </a:p>
          <a:p>
            <a:r>
              <a:rPr lang="en-US" sz="2000" b="1" dirty="0"/>
              <a:t>Last Week: </a:t>
            </a:r>
          </a:p>
          <a:p>
            <a:pPr marL="342900" indent="-342900">
              <a:buFont typeface="Calibri,Sans-Serif"/>
              <a:buChar char="-"/>
            </a:pPr>
            <a:r>
              <a:rPr lang="en-US" sz="2000" dirty="0"/>
              <a:t>Check why all the values are the same??</a:t>
            </a:r>
          </a:p>
          <a:p>
            <a:pPr marL="342900" indent="-342900">
              <a:buFont typeface="Calibri,Sans-Serif"/>
              <a:buChar char="-"/>
            </a:pPr>
            <a:r>
              <a:rPr lang="en-US" sz="2000" dirty="0"/>
              <a:t>SAM source code + use coordinates to connect with model pipeline</a:t>
            </a:r>
          </a:p>
          <a:p>
            <a:pPr marL="342900" indent="-342900">
              <a:buFont typeface="Calibri,Sans-Serif"/>
              <a:buChar char="-"/>
            </a:pPr>
            <a:r>
              <a:rPr lang="en-US" sz="2000" dirty="0"/>
              <a:t>Draw architecture with model steps and training losses +</a:t>
            </a:r>
            <a:r>
              <a:rPr lang="en-US" sz="2000" dirty="0" err="1"/>
              <a:t>mathformulas</a:t>
            </a:r>
          </a:p>
          <a:p>
            <a:pPr marL="800100" lvl="1" indent="-342900">
              <a:buFont typeface="Calibri,Sans-Serif"/>
              <a:buChar char="-"/>
            </a:pPr>
            <a:r>
              <a:rPr lang="en-US" sz="2000" dirty="0"/>
              <a:t>Evaluate good vs bad numbers (perfect score +  how to interpret)</a:t>
            </a:r>
          </a:p>
          <a:p>
            <a:pPr marL="800100" lvl="1" indent="-342900">
              <a:buFont typeface="Calibri,Sans-Serif"/>
              <a:buChar char="-"/>
            </a:pPr>
            <a:r>
              <a:rPr lang="en-US" sz="2000" dirty="0"/>
              <a:t>Sketch out different models  w/ names, table with metrics and </a:t>
            </a:r>
            <a:r>
              <a:rPr lang="en-US" sz="2000" dirty="0" err="1"/>
              <a:t>lossfunctions</a:t>
            </a:r>
          </a:p>
          <a:p>
            <a:pPr marL="800100" lvl="1" indent="-342900">
              <a:buFont typeface="Calibri,Sans-Serif"/>
              <a:buChar char="-"/>
            </a:pPr>
            <a:r>
              <a:rPr lang="en-US" sz="2000" dirty="0"/>
              <a:t>Latex/overleaf writeup w technical language</a:t>
            </a:r>
            <a:endParaRPr lang="en-US" dirty="0"/>
          </a:p>
          <a:p>
            <a:endParaRPr lang="en-US" sz="2000" dirty="0"/>
          </a:p>
          <a:p>
            <a:r>
              <a:rPr lang="en-US" sz="2000" b="1" dirty="0"/>
              <a:t>Objectives:</a:t>
            </a:r>
          </a:p>
          <a:p>
            <a:endParaRPr lang="en-US" dirty="0"/>
          </a:p>
          <a:p>
            <a:pPr marL="285750" indent="-285750">
              <a:buFontTx/>
              <a:buChar char="-"/>
            </a:pPr>
            <a:r>
              <a:rPr lang="en-US" sz="2000" dirty="0"/>
              <a:t>Sperate channel for robot and zone method</a:t>
            </a:r>
          </a:p>
          <a:p>
            <a:pPr marL="285750" indent="-285750">
              <a:buFontTx/>
              <a:buChar char="-"/>
            </a:pPr>
            <a:r>
              <a:rPr lang="en-US" sz="2000" dirty="0"/>
              <a:t>Improve accuracy/correctness</a:t>
            </a:r>
            <a:endParaRPr lang="en-US" dirty="0"/>
          </a:p>
          <a:p>
            <a:pPr marL="285750" indent="-285750">
              <a:buFontTx/>
              <a:buChar char="-"/>
            </a:pPr>
            <a:r>
              <a:rPr lang="en-US" sz="2000" dirty="0"/>
              <a:t>Test accuracy/correctness based on sequential frames</a:t>
            </a:r>
            <a:endParaRPr lang="en-US" dirty="0"/>
          </a:p>
          <a:p>
            <a:pPr marL="285750" indent="-285750">
              <a:buFontTx/>
              <a:buChar char="-"/>
            </a:pPr>
            <a:r>
              <a:rPr lang="en-US" sz="2000" dirty="0"/>
              <a:t>Investigate SAM</a:t>
            </a:r>
          </a:p>
          <a:p>
            <a:endParaRPr lang="en-US" sz="2000" dirty="0"/>
          </a:p>
          <a:p>
            <a:endParaRPr lang="en-US" sz="2000" dirty="0"/>
          </a:p>
        </p:txBody>
      </p:sp>
      <p:sp>
        <p:nvSpPr>
          <p:cNvPr id="9" name="TextBox 8">
            <a:extLst>
              <a:ext uri="{FF2B5EF4-FFF2-40B4-BE49-F238E27FC236}">
                <a16:creationId xmlns:a16="http://schemas.microsoft.com/office/drawing/2014/main" id="{CCEC2A4B-1913-0FE5-DB94-2229E380457B}"/>
              </a:ext>
            </a:extLst>
          </p:cNvPr>
          <p:cNvSpPr txBox="1"/>
          <p:nvPr/>
        </p:nvSpPr>
        <p:spPr>
          <a:xfrm>
            <a:off x="571076" y="221417"/>
            <a:ext cx="9817099" cy="584775"/>
          </a:xfrm>
          <a:prstGeom prst="rect">
            <a:avLst/>
          </a:prstGeom>
          <a:noFill/>
        </p:spPr>
        <p:txBody>
          <a:bodyPr wrap="square">
            <a:spAutoFit/>
          </a:bodyPr>
          <a:lstStyle/>
          <a:p>
            <a:r>
              <a:rPr lang="en-US" sz="3200" b="1">
                <a:solidFill>
                  <a:schemeClr val="bg1"/>
                </a:solidFill>
              </a:rPr>
              <a:t>Introduction:</a:t>
            </a:r>
          </a:p>
        </p:txBody>
      </p:sp>
    </p:spTree>
    <p:extLst>
      <p:ext uri="{BB962C8B-B14F-4D97-AF65-F5344CB8AC3E}">
        <p14:creationId xmlns:p14="http://schemas.microsoft.com/office/powerpoint/2010/main" val="4017815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A01BF-9431-9760-1C67-A4E5577288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B1A3C0-A7DD-AE57-940F-A62BB030F48A}"/>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6F9EC0-534B-239B-780A-91DE65D97D34}"/>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Why are all the predicted Values the same?</a:t>
            </a:r>
            <a:endParaRPr lang="en-US" dirty="0">
              <a:solidFill>
                <a:schemeClr val="bg1"/>
              </a:solidFill>
            </a:endParaRPr>
          </a:p>
        </p:txBody>
      </p:sp>
      <p:pic>
        <p:nvPicPr>
          <p:cNvPr id="3" name="Picture 2" descr="Scholarship Impact 2024: featuring Jasper Geldenbott and Annika Singh from our lab">
            <a:extLst>
              <a:ext uri="{FF2B5EF4-FFF2-40B4-BE49-F238E27FC236}">
                <a16:creationId xmlns:a16="http://schemas.microsoft.com/office/drawing/2014/main" id="{25FB9DA9-4E35-4EF5-D2FF-91A804024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3A814B-AB45-EB46-E0D0-BE65FC4BCC5A}"/>
              </a:ext>
            </a:extLst>
          </p:cNvPr>
          <p:cNvSpPr txBox="1"/>
          <p:nvPr/>
        </p:nvSpPr>
        <p:spPr>
          <a:xfrm>
            <a:off x="327263" y="1227257"/>
            <a:ext cx="11261781" cy="5632311"/>
          </a:xfrm>
          <a:prstGeom prst="rect">
            <a:avLst/>
          </a:prstGeom>
          <a:noFill/>
        </p:spPr>
        <p:txBody>
          <a:bodyPr wrap="square" lIns="91440" tIns="45720" rIns="91440" bIns="45720" rtlCol="0" anchor="t">
            <a:spAutoFit/>
          </a:bodyPr>
          <a:lstStyle/>
          <a:p>
            <a:r>
              <a:rPr lang="en-US" sz="2000" dirty="0"/>
              <a:t>Deterministic Model:</a:t>
            </a:r>
          </a:p>
          <a:p>
            <a:pPr marL="342900" indent="-342900">
              <a:buFont typeface="Calibri"/>
              <a:buChar char="-"/>
            </a:pPr>
            <a:r>
              <a:rPr lang="en-US" sz="2000" dirty="0"/>
              <a:t>The training finds a function to implement for any image</a:t>
            </a:r>
          </a:p>
          <a:p>
            <a:pPr marL="342900" indent="-342900">
              <a:buFont typeface="Calibri"/>
              <a:buChar char="-"/>
            </a:pPr>
            <a:r>
              <a:rPr lang="en-US" sz="2000" dirty="0"/>
              <a:t>The same image inputted will always result in the same distance</a:t>
            </a:r>
          </a:p>
          <a:p>
            <a:pPr marL="342900" indent="-342900">
              <a:buFont typeface="Calibri"/>
              <a:buChar char="-"/>
            </a:pPr>
            <a:endParaRPr lang="en-US" sz="2000" dirty="0"/>
          </a:p>
          <a:p>
            <a:r>
              <a:rPr lang="en-US" sz="2000" dirty="0"/>
              <a:t>Episode Change is too small:</a:t>
            </a:r>
          </a:p>
          <a:p>
            <a:pPr marL="342900" indent="-342900">
              <a:buFont typeface="Calibri"/>
              <a:buChar char="-"/>
            </a:pPr>
            <a:r>
              <a:rPr lang="en-US" sz="2000" dirty="0"/>
              <a:t>Tried with "faster" robot</a:t>
            </a:r>
          </a:p>
          <a:p>
            <a:pPr marL="342900" indent="-342900">
              <a:buFont typeface="Calibri"/>
              <a:buChar char="-"/>
            </a:pPr>
            <a:r>
              <a:rPr lang="en-US" sz="2000" dirty="0"/>
              <a:t>Numbers still didn't change</a:t>
            </a:r>
          </a:p>
          <a:p>
            <a:pPr marL="342900" indent="-342900">
              <a:buFont typeface="Calibri"/>
              <a:buChar char="-"/>
            </a:pPr>
            <a:endParaRPr lang="en-US" sz="2000" dirty="0"/>
          </a:p>
          <a:p>
            <a:r>
              <a:rPr lang="en-US" sz="2000" dirty="0"/>
              <a:t>Robot is too small to register when image is reduced:</a:t>
            </a:r>
          </a:p>
          <a:p>
            <a:pPr marL="342900" indent="-342900">
              <a:buFont typeface="Calibri"/>
              <a:buChar char="-"/>
            </a:pPr>
            <a:r>
              <a:rPr lang="en-US" sz="2000" dirty="0"/>
              <a:t>Made robot bigger</a:t>
            </a:r>
          </a:p>
          <a:p>
            <a:pPr marL="342900" indent="-342900">
              <a:buFont typeface="Calibri"/>
              <a:buChar char="-"/>
            </a:pPr>
            <a:r>
              <a:rPr lang="en-US" sz="2000" dirty="0"/>
              <a:t>Numbers still didn't change:</a:t>
            </a:r>
          </a:p>
          <a:p>
            <a:pPr marL="342900" indent="-342900">
              <a:buFont typeface="Calibri"/>
              <a:buChar char="-"/>
            </a:pPr>
            <a:endParaRPr lang="en-US" sz="2000" dirty="0"/>
          </a:p>
          <a:p>
            <a:r>
              <a:rPr lang="en-US" sz="2000" dirty="0"/>
              <a:t>Next Step:</a:t>
            </a:r>
          </a:p>
          <a:p>
            <a:pPr marL="342900" indent="-342900">
              <a:buFont typeface="Calibri"/>
              <a:buChar char="-"/>
            </a:pPr>
            <a:r>
              <a:rPr lang="en-US" sz="2000" dirty="0"/>
              <a:t>Retrain whole model</a:t>
            </a:r>
          </a:p>
          <a:p>
            <a:pPr marL="342900" indent="-342900">
              <a:buFont typeface="Calibri"/>
              <a:buChar char="-"/>
            </a:pPr>
            <a:r>
              <a:rPr lang="en-US" sz="2000" dirty="0"/>
              <a:t>Try MLP approach again</a:t>
            </a:r>
          </a:p>
          <a:p>
            <a:pPr marL="342900" indent="-342900">
              <a:buFont typeface="Calibri"/>
              <a:buChar char="-"/>
            </a:pPr>
            <a:r>
              <a:rPr lang="en-US" sz="2000"/>
              <a:t>Batch dimension correct (stacked right in generation)</a:t>
            </a:r>
            <a:endParaRPr lang="en-US" sz="2000" dirty="0"/>
          </a:p>
          <a:p>
            <a:pPr marL="342900" indent="-342900">
              <a:buFont typeface="Calibri"/>
              <a:buChar char="-"/>
            </a:pPr>
            <a:r>
              <a:rPr lang="en-US" sz="2000"/>
              <a:t>Check the excel script</a:t>
            </a:r>
            <a:endParaRPr lang="en-US" sz="2000" dirty="0"/>
          </a:p>
          <a:p>
            <a:pPr marL="342900" indent="-342900">
              <a:buFont typeface="Calibri"/>
              <a:buChar char="-"/>
            </a:pPr>
            <a:endParaRPr lang="en-US" sz="2000" dirty="0"/>
          </a:p>
        </p:txBody>
      </p:sp>
      <p:graphicFrame>
        <p:nvGraphicFramePr>
          <p:cNvPr id="9" name="Table 8">
            <a:extLst>
              <a:ext uri="{FF2B5EF4-FFF2-40B4-BE49-F238E27FC236}">
                <a16:creationId xmlns:a16="http://schemas.microsoft.com/office/drawing/2014/main" id="{415923B4-27CB-838F-1313-076110E72617}"/>
              </a:ext>
            </a:extLst>
          </p:cNvPr>
          <p:cNvGraphicFramePr>
            <a:graphicFrameLocks noGrp="1"/>
          </p:cNvGraphicFramePr>
          <p:nvPr/>
        </p:nvGraphicFramePr>
        <p:xfrm>
          <a:off x="7778150" y="948905"/>
          <a:ext cx="4415585" cy="2194560"/>
        </p:xfrm>
        <a:graphic>
          <a:graphicData uri="http://schemas.openxmlformats.org/drawingml/2006/table">
            <a:tbl>
              <a:tblPr bandRow="1">
                <a:tableStyleId>{5C22544A-7EE6-4342-B048-85BDC9FD1C3A}</a:tableStyleId>
              </a:tblPr>
              <a:tblGrid>
                <a:gridCol w="2168769">
                  <a:extLst>
                    <a:ext uri="{9D8B030D-6E8A-4147-A177-3AD203B41FA5}">
                      <a16:colId xmlns:a16="http://schemas.microsoft.com/office/drawing/2014/main" val="2536093759"/>
                    </a:ext>
                  </a:extLst>
                </a:gridCol>
                <a:gridCol w="2246816">
                  <a:extLst>
                    <a:ext uri="{9D8B030D-6E8A-4147-A177-3AD203B41FA5}">
                      <a16:colId xmlns:a16="http://schemas.microsoft.com/office/drawing/2014/main" val="2908914078"/>
                    </a:ext>
                  </a:extLst>
                </a:gridCol>
              </a:tblGrid>
              <a:tr h="190500">
                <a:tc>
                  <a:txBody>
                    <a:bodyPr/>
                    <a:lstStyle/>
                    <a:p>
                      <a:pPr>
                        <a:buNone/>
                      </a:pPr>
                      <a:r>
                        <a:rPr lang="en-US" dirty="0" err="1">
                          <a:effectLst/>
                        </a:rPr>
                        <a:t>true_distance</a:t>
                      </a:r>
                    </a:p>
                  </a:txBody>
                  <a:tcPr marL="0" marR="0" marT="0" marB="0" anchor="ctr">
                    <a:lnL>
                      <a:noFill/>
                    </a:lnL>
                    <a:lnR>
                      <a:noFill/>
                    </a:lnR>
                    <a:lnT>
                      <a:noFill/>
                    </a:lnT>
                    <a:lnB>
                      <a:noFill/>
                    </a:lnB>
                    <a:noFill/>
                  </a:tcPr>
                </a:tc>
                <a:tc>
                  <a:txBody>
                    <a:bodyPr/>
                    <a:lstStyle/>
                    <a:p>
                      <a:pPr>
                        <a:buNone/>
                      </a:pPr>
                      <a:r>
                        <a:rPr lang="en-US" dirty="0" err="1">
                          <a:effectLst/>
                        </a:rPr>
                        <a:t>predicted_distance</a:t>
                      </a:r>
                    </a:p>
                  </a:txBody>
                  <a:tcPr marL="0" marR="0" marT="0" marB="0" anchor="ctr">
                    <a:lnL>
                      <a:noFill/>
                    </a:lnL>
                    <a:lnR>
                      <a:noFill/>
                    </a:lnR>
                    <a:lnT>
                      <a:noFill/>
                    </a:lnT>
                    <a:lnB>
                      <a:noFill/>
                    </a:lnB>
                    <a:noFill/>
                  </a:tcPr>
                </a:tc>
                <a:extLst>
                  <a:ext uri="{0D108BD9-81ED-4DB2-BD59-A6C34878D82A}">
                    <a16:rowId xmlns:a16="http://schemas.microsoft.com/office/drawing/2014/main" val="3125450191"/>
                  </a:ext>
                </a:extLst>
              </a:tr>
              <a:tr h="190500">
                <a:tc>
                  <a:txBody>
                    <a:bodyPr/>
                    <a:lstStyle/>
                    <a:p>
                      <a:pPr algn="r">
                        <a:buNone/>
                      </a:pPr>
                      <a:r>
                        <a:rPr lang="en-US" dirty="0">
                          <a:effectLst/>
                        </a:rPr>
                        <a:t>8.228368</a:t>
                      </a:r>
                    </a:p>
                  </a:txBody>
                  <a:tcPr marL="0" marR="0" marT="0" marB="0" anchor="ctr">
                    <a:lnL>
                      <a:noFill/>
                    </a:lnL>
                    <a:lnR>
                      <a:noFill/>
                    </a:lnR>
                    <a:lnT>
                      <a:noFill/>
                    </a:lnT>
                    <a:lnB>
                      <a:noFill/>
                    </a:lnB>
                    <a:noFill/>
                  </a:tcPr>
                </a:tc>
                <a:tc>
                  <a:txBody>
                    <a:bodyPr/>
                    <a:lstStyle/>
                    <a:p>
                      <a:pPr algn="r">
                        <a:buNone/>
                      </a:pPr>
                      <a:r>
                        <a:rPr lang="en-US" dirty="0"/>
                        <a:t>1.932941</a:t>
                      </a:r>
                    </a:p>
                  </a:txBody>
                  <a:tcPr marL="0" marR="0" marT="0" marB="0" anchor="ctr">
                    <a:lnL>
                      <a:noFill/>
                    </a:lnL>
                    <a:lnR>
                      <a:noFill/>
                    </a:lnR>
                    <a:lnT>
                      <a:noFill/>
                    </a:lnT>
                    <a:lnB>
                      <a:noFill/>
                    </a:lnB>
                    <a:noFill/>
                  </a:tcPr>
                </a:tc>
                <a:extLst>
                  <a:ext uri="{0D108BD9-81ED-4DB2-BD59-A6C34878D82A}">
                    <a16:rowId xmlns:a16="http://schemas.microsoft.com/office/drawing/2014/main" val="2278650273"/>
                  </a:ext>
                </a:extLst>
              </a:tr>
              <a:tr h="190500">
                <a:tc>
                  <a:txBody>
                    <a:bodyPr/>
                    <a:lstStyle/>
                    <a:p>
                      <a:pPr algn="r">
                        <a:buNone/>
                      </a:pPr>
                      <a:r>
                        <a:rPr lang="en-US" dirty="0">
                          <a:effectLst/>
                        </a:rPr>
                        <a:t>3.613878</a:t>
                      </a:r>
                    </a:p>
                  </a:txBody>
                  <a:tcPr marL="0" marR="0" marT="0" marB="0" anchor="ctr">
                    <a:lnL>
                      <a:noFill/>
                    </a:lnL>
                    <a:lnR>
                      <a:noFill/>
                    </a:lnR>
                    <a:lnT>
                      <a:noFill/>
                    </a:lnT>
                    <a:lnB>
                      <a:noFill/>
                    </a:lnB>
                    <a:noFill/>
                  </a:tcPr>
                </a:tc>
                <a:tc>
                  <a:txBody>
                    <a:bodyPr/>
                    <a:lstStyle/>
                    <a:p>
                      <a:pPr algn="r">
                        <a:buNone/>
                      </a:pPr>
                      <a:r>
                        <a:rPr lang="en-US" dirty="0"/>
                        <a:t>4.969524</a:t>
                      </a:r>
                    </a:p>
                  </a:txBody>
                  <a:tcPr marL="0" marR="0" marT="0" marB="0" anchor="ctr">
                    <a:lnL>
                      <a:noFill/>
                    </a:lnL>
                    <a:lnR>
                      <a:noFill/>
                    </a:lnR>
                    <a:lnT>
                      <a:noFill/>
                    </a:lnT>
                    <a:lnB>
                      <a:noFill/>
                    </a:lnB>
                    <a:noFill/>
                  </a:tcPr>
                </a:tc>
                <a:extLst>
                  <a:ext uri="{0D108BD9-81ED-4DB2-BD59-A6C34878D82A}">
                    <a16:rowId xmlns:a16="http://schemas.microsoft.com/office/drawing/2014/main" val="431776809"/>
                  </a:ext>
                </a:extLst>
              </a:tr>
              <a:tr h="190500">
                <a:tc>
                  <a:txBody>
                    <a:bodyPr/>
                    <a:lstStyle/>
                    <a:p>
                      <a:pPr algn="r">
                        <a:buNone/>
                      </a:pPr>
                      <a:r>
                        <a:rPr lang="en-US" dirty="0">
                          <a:effectLst/>
                        </a:rPr>
                        <a:t>17.65924</a:t>
                      </a:r>
                    </a:p>
                  </a:txBody>
                  <a:tcPr marL="0" marR="0" marT="0" marB="0" anchor="ctr">
                    <a:lnL>
                      <a:noFill/>
                    </a:lnL>
                    <a:lnR>
                      <a:noFill/>
                    </a:lnR>
                    <a:lnT>
                      <a:noFill/>
                    </a:lnT>
                    <a:lnB>
                      <a:noFill/>
                    </a:lnB>
                    <a:noFill/>
                  </a:tcPr>
                </a:tc>
                <a:tc>
                  <a:txBody>
                    <a:bodyPr/>
                    <a:lstStyle/>
                    <a:p>
                      <a:pPr algn="r">
                        <a:buNone/>
                      </a:pPr>
                      <a:r>
                        <a:rPr lang="en-US" dirty="0"/>
                        <a:t>3.426874</a:t>
                      </a:r>
                    </a:p>
                  </a:txBody>
                  <a:tcPr marL="0" marR="0" marT="0" marB="0" anchor="ctr">
                    <a:lnL>
                      <a:noFill/>
                    </a:lnL>
                    <a:lnR>
                      <a:noFill/>
                    </a:lnR>
                    <a:lnT>
                      <a:noFill/>
                    </a:lnT>
                    <a:lnB>
                      <a:noFill/>
                    </a:lnB>
                    <a:noFill/>
                  </a:tcPr>
                </a:tc>
                <a:extLst>
                  <a:ext uri="{0D108BD9-81ED-4DB2-BD59-A6C34878D82A}">
                    <a16:rowId xmlns:a16="http://schemas.microsoft.com/office/drawing/2014/main" val="4104236002"/>
                  </a:ext>
                </a:extLst>
              </a:tr>
              <a:tr h="190500">
                <a:tc>
                  <a:txBody>
                    <a:bodyPr/>
                    <a:lstStyle/>
                    <a:p>
                      <a:pPr algn="r">
                        <a:buNone/>
                      </a:pPr>
                      <a:r>
                        <a:rPr lang="en-US" dirty="0">
                          <a:effectLst/>
                        </a:rPr>
                        <a:t>11.34161</a:t>
                      </a:r>
                    </a:p>
                  </a:txBody>
                  <a:tcPr marL="0" marR="0" marT="0" marB="0" anchor="ctr">
                    <a:lnL>
                      <a:noFill/>
                    </a:lnL>
                    <a:lnR>
                      <a:noFill/>
                    </a:lnR>
                    <a:lnT>
                      <a:noFill/>
                    </a:lnT>
                    <a:lnB>
                      <a:noFill/>
                    </a:lnB>
                    <a:noFill/>
                  </a:tcPr>
                </a:tc>
                <a:tc>
                  <a:txBody>
                    <a:bodyPr/>
                    <a:lstStyle/>
                    <a:p>
                      <a:pPr algn="r">
                        <a:buNone/>
                      </a:pPr>
                      <a:r>
                        <a:rPr lang="en-US" dirty="0"/>
                        <a:t>1.932941</a:t>
                      </a:r>
                    </a:p>
                  </a:txBody>
                  <a:tcPr marL="0" marR="0" marT="0" marB="0" anchor="ctr">
                    <a:lnL>
                      <a:noFill/>
                    </a:lnL>
                    <a:lnR>
                      <a:noFill/>
                    </a:lnR>
                    <a:lnT>
                      <a:noFill/>
                    </a:lnT>
                    <a:lnB>
                      <a:noFill/>
                    </a:lnB>
                    <a:noFill/>
                  </a:tcPr>
                </a:tc>
                <a:extLst>
                  <a:ext uri="{0D108BD9-81ED-4DB2-BD59-A6C34878D82A}">
                    <a16:rowId xmlns:a16="http://schemas.microsoft.com/office/drawing/2014/main" val="3129322605"/>
                  </a:ext>
                </a:extLst>
              </a:tr>
              <a:tr h="190500">
                <a:tc>
                  <a:txBody>
                    <a:bodyPr/>
                    <a:lstStyle/>
                    <a:p>
                      <a:pPr algn="r">
                        <a:buNone/>
                      </a:pPr>
                      <a:r>
                        <a:rPr lang="en-US" dirty="0">
                          <a:effectLst/>
                        </a:rPr>
                        <a:t>6.052947</a:t>
                      </a:r>
                    </a:p>
                  </a:txBody>
                  <a:tcPr marL="0" marR="0" marT="0" marB="0" anchor="ctr">
                    <a:lnL>
                      <a:noFill/>
                    </a:lnL>
                    <a:lnR>
                      <a:noFill/>
                    </a:lnR>
                    <a:lnT>
                      <a:noFill/>
                    </a:lnT>
                    <a:lnB>
                      <a:noFill/>
                    </a:lnB>
                    <a:noFill/>
                  </a:tcPr>
                </a:tc>
                <a:tc>
                  <a:txBody>
                    <a:bodyPr/>
                    <a:lstStyle/>
                    <a:p>
                      <a:pPr algn="r">
                        <a:buNone/>
                      </a:pPr>
                      <a:r>
                        <a:rPr lang="en-US" dirty="0"/>
                        <a:t>4.969524</a:t>
                      </a:r>
                    </a:p>
                  </a:txBody>
                  <a:tcPr marL="0" marR="0" marT="0" marB="0" anchor="ctr">
                    <a:lnL>
                      <a:noFill/>
                    </a:lnL>
                    <a:lnR>
                      <a:noFill/>
                    </a:lnR>
                    <a:lnT>
                      <a:noFill/>
                    </a:lnT>
                    <a:lnB>
                      <a:noFill/>
                    </a:lnB>
                    <a:noFill/>
                  </a:tcPr>
                </a:tc>
                <a:extLst>
                  <a:ext uri="{0D108BD9-81ED-4DB2-BD59-A6C34878D82A}">
                    <a16:rowId xmlns:a16="http://schemas.microsoft.com/office/drawing/2014/main" val="1175087476"/>
                  </a:ext>
                </a:extLst>
              </a:tr>
              <a:tr h="190500">
                <a:tc>
                  <a:txBody>
                    <a:bodyPr/>
                    <a:lstStyle/>
                    <a:p>
                      <a:pPr algn="r">
                        <a:buNone/>
                      </a:pPr>
                      <a:r>
                        <a:rPr lang="en-US" dirty="0">
                          <a:effectLst/>
                        </a:rPr>
                        <a:t>17.40023</a:t>
                      </a:r>
                    </a:p>
                  </a:txBody>
                  <a:tcPr marL="0" marR="0" marT="0" marB="0" anchor="ctr">
                    <a:lnL>
                      <a:noFill/>
                    </a:lnL>
                    <a:lnR>
                      <a:noFill/>
                    </a:lnR>
                    <a:lnT>
                      <a:noFill/>
                    </a:lnT>
                    <a:lnB>
                      <a:noFill/>
                    </a:lnB>
                    <a:noFill/>
                  </a:tcPr>
                </a:tc>
                <a:tc>
                  <a:txBody>
                    <a:bodyPr/>
                    <a:lstStyle/>
                    <a:p>
                      <a:pPr algn="r">
                        <a:buNone/>
                      </a:pPr>
                      <a:r>
                        <a:rPr lang="en-US" dirty="0"/>
                        <a:t>3.426874</a:t>
                      </a:r>
                    </a:p>
                  </a:txBody>
                  <a:tcPr marL="0" marR="0" marT="0" marB="0" anchor="ctr">
                    <a:lnL>
                      <a:noFill/>
                    </a:lnL>
                    <a:lnR>
                      <a:noFill/>
                    </a:lnR>
                    <a:lnT>
                      <a:noFill/>
                    </a:lnT>
                    <a:lnB>
                      <a:noFill/>
                    </a:lnB>
                    <a:noFill/>
                  </a:tcPr>
                </a:tc>
                <a:extLst>
                  <a:ext uri="{0D108BD9-81ED-4DB2-BD59-A6C34878D82A}">
                    <a16:rowId xmlns:a16="http://schemas.microsoft.com/office/drawing/2014/main" val="722056218"/>
                  </a:ext>
                </a:extLst>
              </a:tr>
              <a:tr h="190500">
                <a:tc>
                  <a:txBody>
                    <a:bodyPr/>
                    <a:lstStyle/>
                    <a:p>
                      <a:pPr algn="r">
                        <a:buNone/>
                      </a:pPr>
                      <a:r>
                        <a:rPr lang="en-US" dirty="0">
                          <a:effectLst/>
                        </a:rPr>
                        <a:t>14.972</a:t>
                      </a:r>
                    </a:p>
                  </a:txBody>
                  <a:tcPr marL="0" marR="0" marT="0" marB="0" anchor="ctr">
                    <a:lnL>
                      <a:noFill/>
                    </a:lnL>
                    <a:lnR>
                      <a:noFill/>
                    </a:lnR>
                    <a:lnT>
                      <a:noFill/>
                    </a:lnT>
                    <a:lnB>
                      <a:noFill/>
                    </a:lnB>
                    <a:noFill/>
                  </a:tcPr>
                </a:tc>
                <a:tc>
                  <a:txBody>
                    <a:bodyPr/>
                    <a:lstStyle/>
                    <a:p>
                      <a:pPr algn="r">
                        <a:buNone/>
                      </a:pPr>
                      <a:r>
                        <a:rPr lang="en-US" dirty="0"/>
                        <a:t>1.932941</a:t>
                      </a:r>
                    </a:p>
                  </a:txBody>
                  <a:tcPr marL="0" marR="0" marT="0" marB="0" anchor="ctr">
                    <a:lnL>
                      <a:noFill/>
                    </a:lnL>
                    <a:lnR>
                      <a:noFill/>
                    </a:lnR>
                    <a:lnT>
                      <a:noFill/>
                    </a:lnT>
                    <a:lnB>
                      <a:noFill/>
                    </a:lnB>
                    <a:noFill/>
                  </a:tcPr>
                </a:tc>
                <a:extLst>
                  <a:ext uri="{0D108BD9-81ED-4DB2-BD59-A6C34878D82A}">
                    <a16:rowId xmlns:a16="http://schemas.microsoft.com/office/drawing/2014/main" val="1785130887"/>
                  </a:ext>
                </a:extLst>
              </a:tr>
            </a:tbl>
          </a:graphicData>
        </a:graphic>
      </p:graphicFrame>
      <p:graphicFrame>
        <p:nvGraphicFramePr>
          <p:cNvPr id="11" name="Table 10">
            <a:extLst>
              <a:ext uri="{FF2B5EF4-FFF2-40B4-BE49-F238E27FC236}">
                <a16:creationId xmlns:a16="http://schemas.microsoft.com/office/drawing/2014/main" id="{1D8C3450-28F8-D771-0089-94105B93C957}"/>
              </a:ext>
            </a:extLst>
          </p:cNvPr>
          <p:cNvGraphicFramePr>
            <a:graphicFrameLocks noGrp="1"/>
          </p:cNvGraphicFramePr>
          <p:nvPr/>
        </p:nvGraphicFramePr>
        <p:xfrm>
          <a:off x="4859547" y="3436188"/>
          <a:ext cx="4540887" cy="3291840"/>
        </p:xfrm>
        <a:graphic>
          <a:graphicData uri="http://schemas.openxmlformats.org/drawingml/2006/table">
            <a:tbl>
              <a:tblPr bandRow="1">
                <a:tableStyleId>{5C22544A-7EE6-4342-B048-85BDC9FD1C3A}</a:tableStyleId>
              </a:tblPr>
              <a:tblGrid>
                <a:gridCol w="2409450">
                  <a:extLst>
                    <a:ext uri="{9D8B030D-6E8A-4147-A177-3AD203B41FA5}">
                      <a16:colId xmlns:a16="http://schemas.microsoft.com/office/drawing/2014/main" val="4223670329"/>
                    </a:ext>
                  </a:extLst>
                </a:gridCol>
                <a:gridCol w="2131437">
                  <a:extLst>
                    <a:ext uri="{9D8B030D-6E8A-4147-A177-3AD203B41FA5}">
                      <a16:colId xmlns:a16="http://schemas.microsoft.com/office/drawing/2014/main" val="3864623357"/>
                    </a:ext>
                  </a:extLst>
                </a:gridCol>
              </a:tblGrid>
              <a:tr h="185615">
                <a:tc>
                  <a:txBody>
                    <a:bodyPr/>
                    <a:lstStyle/>
                    <a:p>
                      <a:pPr algn="r">
                        <a:buNone/>
                      </a:pPr>
                      <a:r>
                        <a:rPr lang="en-US">
                          <a:effectLst/>
                        </a:rPr>
                        <a:t>17.834159</a:t>
                      </a:r>
                    </a:p>
                  </a:txBody>
                  <a:tcPr marL="0" marR="0" marT="0" marB="0" anchor="ctr">
                    <a:lnL>
                      <a:noFill/>
                    </a:lnL>
                    <a:lnR>
                      <a:noFill/>
                    </a:lnR>
                    <a:lnT>
                      <a:noFill/>
                    </a:lnT>
                    <a:lnB>
                      <a:noFill/>
                    </a:lnB>
                    <a:noFill/>
                  </a:tcPr>
                </a:tc>
                <a:tc>
                  <a:txBody>
                    <a:bodyPr/>
                    <a:lstStyle/>
                    <a:p>
                      <a:pPr algn="r">
                        <a:buNone/>
                      </a:pPr>
                      <a:r>
                        <a:rPr lang="en-US">
                          <a:effectLst/>
                        </a:rPr>
                        <a:t>1.265169621</a:t>
                      </a:r>
                    </a:p>
                  </a:txBody>
                  <a:tcPr marL="0" marR="0" marT="0" marB="0" anchor="ctr">
                    <a:lnL>
                      <a:noFill/>
                    </a:lnL>
                    <a:lnR>
                      <a:noFill/>
                    </a:lnR>
                    <a:lnT>
                      <a:noFill/>
                    </a:lnT>
                    <a:lnB>
                      <a:noFill/>
                    </a:lnB>
                    <a:noFill/>
                  </a:tcPr>
                </a:tc>
                <a:extLst>
                  <a:ext uri="{0D108BD9-81ED-4DB2-BD59-A6C34878D82A}">
                    <a16:rowId xmlns:a16="http://schemas.microsoft.com/office/drawing/2014/main" val="1592442638"/>
                  </a:ext>
                </a:extLst>
              </a:tr>
              <a:tr h="185615">
                <a:tc>
                  <a:txBody>
                    <a:bodyPr/>
                    <a:lstStyle/>
                    <a:p>
                      <a:pPr algn="r">
                        <a:buNone/>
                      </a:pPr>
                      <a:r>
                        <a:rPr lang="en-US">
                          <a:effectLst/>
                        </a:rPr>
                        <a:t>21.3018</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1495112808"/>
                  </a:ext>
                </a:extLst>
              </a:tr>
              <a:tr h="185615">
                <a:tc>
                  <a:txBody>
                    <a:bodyPr/>
                    <a:lstStyle/>
                    <a:p>
                      <a:pPr algn="r">
                        <a:buNone/>
                      </a:pPr>
                      <a:r>
                        <a:rPr lang="en-US">
                          <a:effectLst/>
                        </a:rPr>
                        <a:t>25.056912</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3347557329"/>
                  </a:ext>
                </a:extLst>
              </a:tr>
              <a:tr h="185615">
                <a:tc>
                  <a:txBody>
                    <a:bodyPr/>
                    <a:lstStyle/>
                    <a:p>
                      <a:pPr algn="r">
                        <a:buNone/>
                      </a:pPr>
                      <a:r>
                        <a:rPr lang="en-US">
                          <a:effectLst/>
                        </a:rPr>
                        <a:t>28.983329</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2204382417"/>
                  </a:ext>
                </a:extLst>
              </a:tr>
              <a:tr h="185615">
                <a:tc>
                  <a:txBody>
                    <a:bodyPr/>
                    <a:lstStyle/>
                    <a:p>
                      <a:pPr algn="r">
                        <a:buNone/>
                      </a:pPr>
                      <a:r>
                        <a:rPr lang="en-US">
                          <a:effectLst/>
                        </a:rPr>
                        <a:t>33.146981</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1847345973"/>
                  </a:ext>
                </a:extLst>
              </a:tr>
              <a:tr h="185615">
                <a:tc>
                  <a:txBody>
                    <a:bodyPr/>
                    <a:lstStyle/>
                    <a:p>
                      <a:pPr algn="r">
                        <a:buNone/>
                      </a:pPr>
                      <a:r>
                        <a:rPr lang="en-US">
                          <a:effectLst/>
                        </a:rPr>
                        <a:t>37.303049</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1089007014"/>
                  </a:ext>
                </a:extLst>
              </a:tr>
              <a:tr h="185615">
                <a:tc>
                  <a:txBody>
                    <a:bodyPr/>
                    <a:lstStyle/>
                    <a:p>
                      <a:pPr algn="r">
                        <a:buNone/>
                      </a:pPr>
                      <a:r>
                        <a:rPr lang="en-US">
                          <a:effectLst/>
                        </a:rPr>
                        <a:t>38.9597</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1748651107"/>
                  </a:ext>
                </a:extLst>
              </a:tr>
              <a:tr h="185615">
                <a:tc>
                  <a:txBody>
                    <a:bodyPr/>
                    <a:lstStyle/>
                    <a:p>
                      <a:pPr algn="r">
                        <a:buNone/>
                      </a:pPr>
                      <a:r>
                        <a:rPr lang="en-US">
                          <a:effectLst/>
                        </a:rPr>
                        <a:t>39.901835</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3301696165"/>
                  </a:ext>
                </a:extLst>
              </a:tr>
              <a:tr h="185615">
                <a:tc>
                  <a:txBody>
                    <a:bodyPr/>
                    <a:lstStyle/>
                    <a:p>
                      <a:pPr algn="r">
                        <a:buNone/>
                      </a:pPr>
                      <a:r>
                        <a:rPr lang="en-US">
                          <a:effectLst/>
                        </a:rPr>
                        <a:t>40.98747</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3880365356"/>
                  </a:ext>
                </a:extLst>
              </a:tr>
              <a:tr h="185615">
                <a:tc>
                  <a:txBody>
                    <a:bodyPr/>
                    <a:lstStyle/>
                    <a:p>
                      <a:pPr algn="r">
                        <a:buNone/>
                      </a:pPr>
                      <a:r>
                        <a:rPr lang="en-US">
                          <a:effectLst/>
                        </a:rPr>
                        <a:t>42.159023</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3525408809"/>
                  </a:ext>
                </a:extLst>
              </a:tr>
              <a:tr h="185615">
                <a:tc>
                  <a:txBody>
                    <a:bodyPr/>
                    <a:lstStyle/>
                    <a:p>
                      <a:pPr algn="r">
                        <a:buNone/>
                      </a:pPr>
                      <a:r>
                        <a:rPr lang="en-US">
                          <a:effectLst/>
                        </a:rPr>
                        <a:t>43.49661</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3156664079"/>
                  </a:ext>
                </a:extLst>
              </a:tr>
              <a:tr h="185615">
                <a:tc>
                  <a:txBody>
                    <a:bodyPr/>
                    <a:lstStyle/>
                    <a:p>
                      <a:pPr algn="r">
                        <a:buNone/>
                      </a:pPr>
                      <a:r>
                        <a:rPr lang="en-US">
                          <a:effectLst/>
                        </a:rPr>
                        <a:t>44.836275</a:t>
                      </a:r>
                    </a:p>
                  </a:txBody>
                  <a:tcPr marL="0" marR="0" marT="0" marB="0" anchor="ctr">
                    <a:lnL>
                      <a:noFill/>
                    </a:lnL>
                    <a:lnR>
                      <a:noFill/>
                    </a:lnR>
                    <a:lnT>
                      <a:noFill/>
                    </a:lnT>
                    <a:lnB>
                      <a:noFill/>
                    </a:lnB>
                    <a:noFill/>
                  </a:tcPr>
                </a:tc>
                <a:tc>
                  <a:txBody>
                    <a:bodyPr/>
                    <a:lstStyle/>
                    <a:p>
                      <a:pPr algn="r">
                        <a:buNone/>
                      </a:pPr>
                      <a:r>
                        <a:rPr lang="en-US"/>
                        <a:t>1.265169621</a:t>
                      </a:r>
                    </a:p>
                  </a:txBody>
                  <a:tcPr marL="0" marR="0" marT="0" marB="0" anchor="ctr">
                    <a:lnL>
                      <a:noFill/>
                    </a:lnL>
                    <a:lnR>
                      <a:noFill/>
                    </a:lnR>
                    <a:lnT>
                      <a:noFill/>
                    </a:lnT>
                    <a:lnB>
                      <a:noFill/>
                    </a:lnB>
                    <a:noFill/>
                  </a:tcPr>
                </a:tc>
                <a:extLst>
                  <a:ext uri="{0D108BD9-81ED-4DB2-BD59-A6C34878D82A}">
                    <a16:rowId xmlns:a16="http://schemas.microsoft.com/office/drawing/2014/main" val="2839696671"/>
                  </a:ext>
                </a:extLst>
              </a:tr>
            </a:tbl>
          </a:graphicData>
        </a:graphic>
      </p:graphicFrame>
    </p:spTree>
    <p:extLst>
      <p:ext uri="{BB962C8B-B14F-4D97-AF65-F5344CB8AC3E}">
        <p14:creationId xmlns:p14="http://schemas.microsoft.com/office/powerpoint/2010/main" val="2606467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CDFD5-D741-7A78-C8F9-DA8F2F8ECE3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FF4301A-C576-FF36-4349-FE820AE966C8}"/>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5A4E3E-3504-B0D1-85C7-762292A891F2}"/>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Different Models</a:t>
            </a:r>
            <a:endParaRPr lang="en-US" dirty="0"/>
          </a:p>
        </p:txBody>
      </p:sp>
      <p:pic>
        <p:nvPicPr>
          <p:cNvPr id="3" name="Picture 2" descr="Scholarship Impact 2024: featuring Jasper Geldenbott and Annika Singh from our lab">
            <a:extLst>
              <a:ext uri="{FF2B5EF4-FFF2-40B4-BE49-F238E27FC236}">
                <a16:creationId xmlns:a16="http://schemas.microsoft.com/office/drawing/2014/main" id="{76F90EDB-EF1B-CDBB-FF0A-1BD8B8025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white text on a white background&#10;&#10;AI-generated content may be incorrect.">
            <a:extLst>
              <a:ext uri="{FF2B5EF4-FFF2-40B4-BE49-F238E27FC236}">
                <a16:creationId xmlns:a16="http://schemas.microsoft.com/office/drawing/2014/main" id="{0C991B78-19D9-36F3-7BD1-5E013096FB4D}"/>
              </a:ext>
            </a:extLst>
          </p:cNvPr>
          <p:cNvPicPr>
            <a:picLocks noChangeAspect="1"/>
          </p:cNvPicPr>
          <p:nvPr/>
        </p:nvPicPr>
        <p:blipFill>
          <a:blip r:embed="rId3"/>
          <a:stretch>
            <a:fillRect/>
          </a:stretch>
        </p:blipFill>
        <p:spPr>
          <a:xfrm>
            <a:off x="323401" y="1856387"/>
            <a:ext cx="5981160" cy="4252283"/>
          </a:xfrm>
          <a:prstGeom prst="rect">
            <a:avLst/>
          </a:prstGeom>
        </p:spPr>
      </p:pic>
      <p:sp>
        <p:nvSpPr>
          <p:cNvPr id="9" name="TextBox 8">
            <a:extLst>
              <a:ext uri="{FF2B5EF4-FFF2-40B4-BE49-F238E27FC236}">
                <a16:creationId xmlns:a16="http://schemas.microsoft.com/office/drawing/2014/main" id="{C2B0C61B-0483-5959-5FE1-635F9E57C2F2}"/>
              </a:ext>
            </a:extLst>
          </p:cNvPr>
          <p:cNvSpPr txBox="1"/>
          <p:nvPr/>
        </p:nvSpPr>
        <p:spPr>
          <a:xfrm>
            <a:off x="327263" y="1227257"/>
            <a:ext cx="2894159" cy="400110"/>
          </a:xfrm>
          <a:prstGeom prst="rect">
            <a:avLst/>
          </a:prstGeom>
          <a:noFill/>
        </p:spPr>
        <p:txBody>
          <a:bodyPr wrap="square" lIns="91440" tIns="45720" rIns="91440" bIns="45720" rtlCol="0" anchor="t">
            <a:spAutoFit/>
          </a:bodyPr>
          <a:lstStyle/>
          <a:p>
            <a:r>
              <a:rPr lang="en-US" sz="2000" dirty="0"/>
              <a:t>Two Channels Method</a:t>
            </a:r>
            <a:endParaRPr lang="en-US" dirty="0"/>
          </a:p>
        </p:txBody>
      </p:sp>
      <p:sp>
        <p:nvSpPr>
          <p:cNvPr id="13" name="TextBox 12">
            <a:extLst>
              <a:ext uri="{FF2B5EF4-FFF2-40B4-BE49-F238E27FC236}">
                <a16:creationId xmlns:a16="http://schemas.microsoft.com/office/drawing/2014/main" id="{6E2ABF26-11B0-C171-58A7-14D589E26148}"/>
              </a:ext>
            </a:extLst>
          </p:cNvPr>
          <p:cNvSpPr txBox="1"/>
          <p:nvPr/>
        </p:nvSpPr>
        <p:spPr>
          <a:xfrm>
            <a:off x="5733149" y="1227256"/>
            <a:ext cx="2894159" cy="400110"/>
          </a:xfrm>
          <a:prstGeom prst="rect">
            <a:avLst/>
          </a:prstGeom>
          <a:noFill/>
        </p:spPr>
        <p:txBody>
          <a:bodyPr wrap="square" lIns="91440" tIns="45720" rIns="91440" bIns="45720" rtlCol="0" anchor="t">
            <a:spAutoFit/>
          </a:bodyPr>
          <a:lstStyle/>
          <a:p>
            <a:r>
              <a:rPr lang="en-US" sz="2000" dirty="0"/>
              <a:t>Masks</a:t>
            </a:r>
            <a:endParaRPr lang="en-US" dirty="0"/>
          </a:p>
        </p:txBody>
      </p:sp>
      <p:pic>
        <p:nvPicPr>
          <p:cNvPr id="14" name="Picture 13" descr="A white text with black text&#10;&#10;AI-generated content may be incorrect.">
            <a:extLst>
              <a:ext uri="{FF2B5EF4-FFF2-40B4-BE49-F238E27FC236}">
                <a16:creationId xmlns:a16="http://schemas.microsoft.com/office/drawing/2014/main" id="{645E50EA-12CF-2C1C-7B48-6B69F9E35626}"/>
              </a:ext>
            </a:extLst>
          </p:cNvPr>
          <p:cNvPicPr>
            <a:picLocks noChangeAspect="1"/>
          </p:cNvPicPr>
          <p:nvPr/>
        </p:nvPicPr>
        <p:blipFill>
          <a:blip r:embed="rId4"/>
          <a:stretch>
            <a:fillRect/>
          </a:stretch>
        </p:blipFill>
        <p:spPr>
          <a:xfrm>
            <a:off x="6664175" y="1229263"/>
            <a:ext cx="5347839" cy="2976113"/>
          </a:xfrm>
          <a:prstGeom prst="rect">
            <a:avLst/>
          </a:prstGeom>
        </p:spPr>
      </p:pic>
      <p:pic>
        <p:nvPicPr>
          <p:cNvPr id="15" name="Picture 14" descr="A black text on a white background&#10;&#10;AI-generated content may be incorrect.">
            <a:extLst>
              <a:ext uri="{FF2B5EF4-FFF2-40B4-BE49-F238E27FC236}">
                <a16:creationId xmlns:a16="http://schemas.microsoft.com/office/drawing/2014/main" id="{E5AD2365-0D48-6B2E-07C4-CA471A6B65C8}"/>
              </a:ext>
            </a:extLst>
          </p:cNvPr>
          <p:cNvPicPr>
            <a:picLocks noChangeAspect="1"/>
          </p:cNvPicPr>
          <p:nvPr/>
        </p:nvPicPr>
        <p:blipFill>
          <a:blip r:embed="rId5"/>
          <a:stretch>
            <a:fillRect/>
          </a:stretch>
        </p:blipFill>
        <p:spPr>
          <a:xfrm>
            <a:off x="6857282" y="4400191"/>
            <a:ext cx="5335437" cy="2457091"/>
          </a:xfrm>
          <a:prstGeom prst="rect">
            <a:avLst/>
          </a:prstGeom>
        </p:spPr>
      </p:pic>
      <p:sp>
        <p:nvSpPr>
          <p:cNvPr id="16" name="TextBox 15">
            <a:extLst>
              <a:ext uri="{FF2B5EF4-FFF2-40B4-BE49-F238E27FC236}">
                <a16:creationId xmlns:a16="http://schemas.microsoft.com/office/drawing/2014/main" id="{0E5CED60-DEF5-BABD-3E17-920D0CE60B6C}"/>
              </a:ext>
            </a:extLst>
          </p:cNvPr>
          <p:cNvSpPr txBox="1"/>
          <p:nvPr/>
        </p:nvSpPr>
        <p:spPr>
          <a:xfrm>
            <a:off x="6437639" y="4203369"/>
            <a:ext cx="2894159" cy="400110"/>
          </a:xfrm>
          <a:prstGeom prst="rect">
            <a:avLst/>
          </a:prstGeom>
          <a:noFill/>
        </p:spPr>
        <p:txBody>
          <a:bodyPr wrap="square" lIns="91440" tIns="45720" rIns="91440" bIns="45720" rtlCol="0" anchor="t">
            <a:spAutoFit/>
          </a:bodyPr>
          <a:lstStyle/>
          <a:p>
            <a:r>
              <a:rPr lang="en-US" sz="2000" dirty="0"/>
              <a:t>MLP</a:t>
            </a:r>
            <a:endParaRPr lang="en-US" dirty="0"/>
          </a:p>
        </p:txBody>
      </p:sp>
    </p:spTree>
    <p:extLst>
      <p:ext uri="{BB962C8B-B14F-4D97-AF65-F5344CB8AC3E}">
        <p14:creationId xmlns:p14="http://schemas.microsoft.com/office/powerpoint/2010/main" val="1991338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388A-F7CC-5677-224D-A38189C4A49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0257929-8631-9BD6-3380-0E698018F801}"/>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9E013317-92FC-0338-1D25-63C1533FC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9FBFD0-4661-4E05-8A21-92936DA5C6A9}"/>
              </a:ext>
            </a:extLst>
          </p:cNvPr>
          <p:cNvSpPr txBox="1"/>
          <p:nvPr/>
        </p:nvSpPr>
        <p:spPr>
          <a:xfrm>
            <a:off x="537633" y="221417"/>
            <a:ext cx="6104466" cy="584775"/>
          </a:xfrm>
          <a:prstGeom prst="rect">
            <a:avLst/>
          </a:prstGeom>
          <a:noFill/>
        </p:spPr>
        <p:txBody>
          <a:bodyPr wrap="square">
            <a:spAutoFit/>
          </a:bodyPr>
          <a:lstStyle/>
          <a:p>
            <a:r>
              <a:rPr lang="en-US" sz="3200" b="1">
                <a:solidFill>
                  <a:schemeClr val="bg1"/>
                </a:solidFill>
              </a:rPr>
              <a:t>Conclusion/Next Steps</a:t>
            </a:r>
          </a:p>
        </p:txBody>
      </p:sp>
      <p:sp>
        <p:nvSpPr>
          <p:cNvPr id="14" name="TextBox 13">
            <a:extLst>
              <a:ext uri="{FF2B5EF4-FFF2-40B4-BE49-F238E27FC236}">
                <a16:creationId xmlns:a16="http://schemas.microsoft.com/office/drawing/2014/main" id="{282570FB-A331-D41F-D00C-39AC06CE7488}"/>
              </a:ext>
            </a:extLst>
          </p:cNvPr>
          <p:cNvSpPr txBox="1"/>
          <p:nvPr/>
        </p:nvSpPr>
        <p:spPr>
          <a:xfrm>
            <a:off x="537633" y="1249028"/>
            <a:ext cx="8236309" cy="5632311"/>
          </a:xfrm>
          <a:prstGeom prst="rect">
            <a:avLst/>
          </a:prstGeom>
          <a:noFill/>
        </p:spPr>
        <p:txBody>
          <a:bodyPr wrap="square" lIns="91440" tIns="45720" rIns="91440" bIns="45720" rtlCol="0" anchor="t">
            <a:spAutoFit/>
          </a:bodyPr>
          <a:lstStyle/>
          <a:p>
            <a:r>
              <a:rPr lang="en-US" sz="2000" b="1" dirty="0"/>
              <a:t>Next Steps:</a:t>
            </a:r>
          </a:p>
          <a:p>
            <a:endParaRPr lang="en-US" sz="2000" dirty="0"/>
          </a:p>
          <a:p>
            <a:pPr marL="342900" indent="-342900">
              <a:buFont typeface="Calibri"/>
              <a:buChar char="-"/>
            </a:pPr>
            <a:r>
              <a:rPr lang="en-US" sz="2000" dirty="0"/>
              <a:t>Retrain/try different model/approach to the distance calculator</a:t>
            </a:r>
          </a:p>
          <a:p>
            <a:pPr marL="800100" lvl="1" indent="-342900">
              <a:buFont typeface="Calibri"/>
              <a:buChar char="-"/>
            </a:pPr>
            <a:r>
              <a:rPr lang="en-US" sz="2000" dirty="0"/>
              <a:t>Check the interpretation script (the excel)</a:t>
            </a:r>
          </a:p>
          <a:p>
            <a:pPr marL="342900" indent="-342900">
              <a:buFont typeface="Calibri"/>
              <a:buChar char="-"/>
            </a:pPr>
            <a:r>
              <a:rPr lang="en-US" sz="2000" dirty="0"/>
              <a:t>Investigate if there are other premade options/research how to increase accuracy</a:t>
            </a:r>
          </a:p>
          <a:p>
            <a:pPr marL="342900" indent="-342900">
              <a:buFont typeface="Calibri"/>
              <a:buChar char="-"/>
            </a:pPr>
            <a:r>
              <a:rPr lang="en-US" sz="2000" dirty="0"/>
              <a:t>Make model non-deterministic</a:t>
            </a:r>
          </a:p>
          <a:p>
            <a:pPr marL="342900" indent="-342900">
              <a:buFont typeface="Calibri"/>
              <a:buChar char="-"/>
            </a:pPr>
            <a:r>
              <a:rPr lang="en-US" sz="2000" dirty="0"/>
              <a:t>Evaluate good/bad numbers</a:t>
            </a:r>
          </a:p>
          <a:p>
            <a:pPr marL="800100" lvl="1" indent="-342900">
              <a:buFont typeface="Calibri"/>
              <a:buChar char="-"/>
            </a:pPr>
            <a:r>
              <a:rPr lang="en-US" sz="2000" dirty="0"/>
              <a:t>Evaluate accuracy of other models</a:t>
            </a:r>
          </a:p>
          <a:p>
            <a:pPr marL="800100" lvl="1" indent="-342900">
              <a:buFont typeface="Calibri"/>
              <a:buChar char="-"/>
            </a:pPr>
            <a:r>
              <a:rPr lang="en-US" sz="2000" dirty="0"/>
              <a:t>With graphs</a:t>
            </a:r>
          </a:p>
          <a:p>
            <a:pPr marL="342900" indent="-342900">
              <a:buFont typeface="Calibri"/>
              <a:buChar char="-"/>
            </a:pPr>
            <a:endParaRPr lang="en-US" sz="2000" dirty="0"/>
          </a:p>
          <a:p>
            <a:pPr marL="342900" indent="-342900">
              <a:buFont typeface="Calibri"/>
              <a:buChar char="-"/>
            </a:pPr>
            <a:r>
              <a:rPr lang="en-US" sz="2000" dirty="0"/>
              <a:t>Add SAM direct to Pipeline w/ </a:t>
            </a:r>
            <a:r>
              <a:rPr lang="en-US" sz="2000" dirty="0" err="1"/>
              <a:t>sattelite</a:t>
            </a:r>
            <a:r>
              <a:rPr lang="en-US" sz="2000" dirty="0"/>
              <a:t> imagery</a:t>
            </a:r>
          </a:p>
          <a:p>
            <a:pPr marL="800100" lvl="1" indent="-342900">
              <a:buFont typeface="Calibri"/>
              <a:buChar char="-"/>
            </a:pPr>
            <a:r>
              <a:rPr lang="en-US" sz="2000" dirty="0"/>
              <a:t>Videos vs images</a:t>
            </a:r>
          </a:p>
          <a:p>
            <a:pPr marL="800100" lvl="1" indent="-342900">
              <a:buFont typeface="Calibri"/>
              <a:buChar char="-"/>
            </a:pPr>
            <a:endParaRPr lang="en-US" sz="2000" dirty="0"/>
          </a:p>
          <a:p>
            <a:pPr marL="800100" lvl="1" indent="-342900">
              <a:buFont typeface="Calibri"/>
              <a:buChar char="-"/>
            </a:pPr>
            <a:r>
              <a:rPr lang="en-US" sz="2000" dirty="0"/>
              <a:t>NERFS:</a:t>
            </a:r>
          </a:p>
          <a:p>
            <a:pPr marL="800100" lvl="1" indent="-342900">
              <a:buFont typeface="Calibri"/>
              <a:buChar char="-"/>
            </a:pPr>
            <a:r>
              <a:rPr lang="en-US" sz="2000" dirty="0"/>
              <a:t>Implicit neural representation</a:t>
            </a:r>
          </a:p>
          <a:p>
            <a:pPr marL="800100" lvl="1" indent="-342900">
              <a:buFont typeface="Calibri"/>
              <a:buChar char="-"/>
            </a:pPr>
            <a:r>
              <a:rPr lang="en-US" sz="2000" dirty="0"/>
              <a:t>Approximate function using a neural network instead of through exact geometry</a:t>
            </a:r>
          </a:p>
        </p:txBody>
      </p:sp>
    </p:spTree>
    <p:extLst>
      <p:ext uri="{BB962C8B-B14F-4D97-AF65-F5344CB8AC3E}">
        <p14:creationId xmlns:p14="http://schemas.microsoft.com/office/powerpoint/2010/main" val="330142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2864F-8C70-8EF1-37F8-74A2AAA98FC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709FED6-C4D6-E3DD-E97D-B5872E3CB682}"/>
              </a:ext>
            </a:extLst>
          </p:cNvPr>
          <p:cNvSpPr/>
          <p:nvPr/>
        </p:nvSpPr>
        <p:spPr>
          <a:xfrm>
            <a:off x="0" y="1889760"/>
            <a:ext cx="12192000" cy="1859280"/>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AC16183D-ABA8-53E8-4D34-E617B4EC1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15C1D3-4A8A-C009-DE56-D6870657C5F9}"/>
              </a:ext>
            </a:extLst>
          </p:cNvPr>
          <p:cNvSpPr txBox="1"/>
          <p:nvPr/>
        </p:nvSpPr>
        <p:spPr>
          <a:xfrm>
            <a:off x="1333904" y="2527012"/>
            <a:ext cx="9128355" cy="1077218"/>
          </a:xfrm>
          <a:prstGeom prst="rect">
            <a:avLst/>
          </a:prstGeom>
          <a:noFill/>
        </p:spPr>
        <p:txBody>
          <a:bodyPr wrap="square">
            <a:spAutoFit/>
          </a:bodyPr>
          <a:lstStyle/>
          <a:p>
            <a:r>
              <a:rPr lang="en-US" sz="3200" b="1" dirty="0">
                <a:solidFill>
                  <a:schemeClr val="bg1"/>
                </a:solidFill>
              </a:rPr>
              <a:t>Comparing Channel Separation and SAM Methods</a:t>
            </a:r>
          </a:p>
        </p:txBody>
      </p:sp>
    </p:spTree>
    <p:extLst>
      <p:ext uri="{BB962C8B-B14F-4D97-AF65-F5344CB8AC3E}">
        <p14:creationId xmlns:p14="http://schemas.microsoft.com/office/powerpoint/2010/main" val="2428368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7D7CB7-08FF-601B-8B5A-41C11CF215E3}"/>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FB803C76-5393-7908-75E2-DD2C1087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118EC1-A67B-C853-8841-36A0101920E5}"/>
              </a:ext>
            </a:extLst>
          </p:cNvPr>
          <p:cNvSpPr txBox="1"/>
          <p:nvPr/>
        </p:nvSpPr>
        <p:spPr>
          <a:xfrm>
            <a:off x="571076" y="1249028"/>
            <a:ext cx="10135394" cy="4985980"/>
          </a:xfrm>
          <a:prstGeom prst="rect">
            <a:avLst/>
          </a:prstGeom>
          <a:noFill/>
        </p:spPr>
        <p:txBody>
          <a:bodyPr wrap="square" lIns="91440" tIns="45720" rIns="91440" bIns="45720" rtlCol="0" anchor="t">
            <a:spAutoFit/>
          </a:bodyPr>
          <a:lstStyle/>
          <a:p>
            <a:r>
              <a:rPr lang="en-US" sz="2000" b="1" dirty="0"/>
              <a:t>Problem: </a:t>
            </a:r>
            <a:r>
              <a:rPr lang="en-US" sz="2000" dirty="0"/>
              <a:t>Create Distance Prediction Model to Produce Number for STL predicate</a:t>
            </a:r>
          </a:p>
          <a:p>
            <a:endParaRPr lang="en-US" sz="2000"/>
          </a:p>
          <a:p>
            <a:r>
              <a:rPr lang="en-US" sz="2000" b="1" dirty="0"/>
              <a:t>Last Week: </a:t>
            </a:r>
          </a:p>
          <a:p>
            <a:pPr marL="285750" indent="-285750">
              <a:buFont typeface="Arial"/>
              <a:buChar char="•"/>
            </a:pPr>
            <a:r>
              <a:rPr lang="en-US" sz="2000" dirty="0"/>
              <a:t>Conduct hyperparameter search with MLP/one-hot vector method</a:t>
            </a:r>
          </a:p>
          <a:p>
            <a:pPr marL="285750" indent="-285750">
              <a:buFont typeface="Arial"/>
              <a:buChar char="•"/>
            </a:pPr>
            <a:r>
              <a:rPr lang="en-US" sz="2000" dirty="0"/>
              <a:t>Conduct hyperparameter search with masking method</a:t>
            </a:r>
          </a:p>
          <a:p>
            <a:pPr marL="285750" indent="-285750">
              <a:buFont typeface="Arial"/>
              <a:buChar char="•"/>
            </a:pPr>
            <a:r>
              <a:rPr lang="en-US" sz="2000" dirty="0" err="1"/>
              <a:t>Evaulate</a:t>
            </a:r>
            <a:r>
              <a:rPr lang="en-US" sz="2000" dirty="0"/>
              <a:t> correctness for both</a:t>
            </a:r>
            <a:endParaRPr lang="en-US" dirty="0"/>
          </a:p>
          <a:p>
            <a:endParaRPr lang="en-US" sz="2000"/>
          </a:p>
          <a:p>
            <a:endParaRPr lang="en-US" sz="2000"/>
          </a:p>
          <a:p>
            <a:r>
              <a:rPr lang="en-US" sz="2000" b="1" dirty="0"/>
              <a:t>Objectives:</a:t>
            </a:r>
          </a:p>
          <a:p>
            <a:endParaRPr lang="en-US"/>
          </a:p>
          <a:p>
            <a:pPr marL="285750" indent="-285750">
              <a:buFontTx/>
              <a:buChar char="-"/>
            </a:pPr>
            <a:r>
              <a:rPr lang="en-US" sz="2000" dirty="0"/>
              <a:t>Sperate channel for robot and zone method</a:t>
            </a:r>
          </a:p>
          <a:p>
            <a:pPr marL="285750" indent="-285750">
              <a:buFontTx/>
              <a:buChar char="-"/>
            </a:pPr>
            <a:r>
              <a:rPr lang="en-US" sz="2000" dirty="0"/>
              <a:t>Improve accuracy/correctness</a:t>
            </a:r>
            <a:endParaRPr lang="en-US" dirty="0"/>
          </a:p>
          <a:p>
            <a:pPr marL="285750" indent="-285750">
              <a:buFontTx/>
              <a:buChar char="-"/>
            </a:pPr>
            <a:r>
              <a:rPr lang="en-US" sz="2000" dirty="0"/>
              <a:t>Test accuracy/correctness based on sequential frames</a:t>
            </a:r>
            <a:endParaRPr lang="en-US" dirty="0"/>
          </a:p>
          <a:p>
            <a:pPr marL="285750" indent="-285750">
              <a:buFontTx/>
              <a:buChar char="-"/>
            </a:pPr>
            <a:r>
              <a:rPr lang="en-US" sz="2000" dirty="0"/>
              <a:t>Investigate SAM</a:t>
            </a:r>
          </a:p>
          <a:p>
            <a:pPr marL="285750" indent="-285750">
              <a:buFontTx/>
              <a:buChar char="-"/>
            </a:pPr>
            <a:endParaRPr lang="en-US" sz="2000" dirty="0"/>
          </a:p>
          <a:p>
            <a:endParaRPr lang="en-US" sz="2000"/>
          </a:p>
        </p:txBody>
      </p:sp>
      <p:sp>
        <p:nvSpPr>
          <p:cNvPr id="9" name="TextBox 8">
            <a:extLst>
              <a:ext uri="{FF2B5EF4-FFF2-40B4-BE49-F238E27FC236}">
                <a16:creationId xmlns:a16="http://schemas.microsoft.com/office/drawing/2014/main" id="{CCEC2A4B-1913-0FE5-DB94-2229E380457B}"/>
              </a:ext>
            </a:extLst>
          </p:cNvPr>
          <p:cNvSpPr txBox="1"/>
          <p:nvPr/>
        </p:nvSpPr>
        <p:spPr>
          <a:xfrm>
            <a:off x="571076" y="221417"/>
            <a:ext cx="9817099" cy="584775"/>
          </a:xfrm>
          <a:prstGeom prst="rect">
            <a:avLst/>
          </a:prstGeom>
          <a:noFill/>
        </p:spPr>
        <p:txBody>
          <a:bodyPr wrap="square">
            <a:spAutoFit/>
          </a:bodyPr>
          <a:lstStyle/>
          <a:p>
            <a:r>
              <a:rPr lang="en-US" sz="3200" b="1">
                <a:solidFill>
                  <a:schemeClr val="bg1"/>
                </a:solidFill>
              </a:rPr>
              <a:t>Introduction:</a:t>
            </a:r>
          </a:p>
        </p:txBody>
      </p:sp>
    </p:spTree>
    <p:extLst>
      <p:ext uri="{BB962C8B-B14F-4D97-AF65-F5344CB8AC3E}">
        <p14:creationId xmlns:p14="http://schemas.microsoft.com/office/powerpoint/2010/main" val="43826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A01BF-9431-9760-1C67-A4E5577288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B1A3C0-A7DD-AE57-940F-A62BB030F48A}"/>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6F9EC0-534B-239B-780A-91DE65D97D34}"/>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Hyperparameter Training</a:t>
            </a:r>
            <a:endParaRPr lang="en-US" dirty="0"/>
          </a:p>
        </p:txBody>
      </p:sp>
      <p:pic>
        <p:nvPicPr>
          <p:cNvPr id="3" name="Picture 2" descr="Scholarship Impact 2024: featuring Jasper Geldenbott and Annika Singh from our lab">
            <a:extLst>
              <a:ext uri="{FF2B5EF4-FFF2-40B4-BE49-F238E27FC236}">
                <a16:creationId xmlns:a16="http://schemas.microsoft.com/office/drawing/2014/main" id="{25FB9DA9-4E35-4EF5-D2FF-91A804024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A3A814B-AB45-EB46-E0D0-BE65FC4BCC5A}"/>
              </a:ext>
            </a:extLst>
          </p:cNvPr>
          <p:cNvSpPr txBox="1"/>
          <p:nvPr/>
        </p:nvSpPr>
        <p:spPr>
          <a:xfrm>
            <a:off x="327263" y="1227257"/>
            <a:ext cx="11261781" cy="4339650"/>
          </a:xfrm>
          <a:prstGeom prst="rect">
            <a:avLst/>
          </a:prstGeom>
          <a:noFill/>
        </p:spPr>
        <p:txBody>
          <a:bodyPr wrap="square" lIns="91440" tIns="45720" rIns="91440" bIns="45720" rtlCol="0" anchor="t">
            <a:spAutoFit/>
          </a:bodyPr>
          <a:lstStyle/>
          <a:p>
            <a:r>
              <a:rPr lang="en-US" sz="2000" b="1" dirty="0"/>
              <a:t>Hyperparameters:</a:t>
            </a:r>
          </a:p>
          <a:p>
            <a:r>
              <a:rPr lang="en-US" sz="1600" dirty="0">
                <a:latin typeface="Consolas"/>
              </a:rPr>
              <a:t>    </a:t>
            </a:r>
            <a:r>
              <a:rPr lang="en-US" sz="1600" err="1">
                <a:latin typeface="Consolas"/>
              </a:rPr>
              <a:t>search_space</a:t>
            </a:r>
            <a:r>
              <a:rPr lang="en-US" sz="1600" dirty="0">
                <a:latin typeface="Consolas"/>
              </a:rPr>
              <a:t> = {</a:t>
            </a:r>
            <a:endParaRPr lang="en-US" sz="1600"/>
          </a:p>
          <a:p>
            <a:r>
              <a:rPr lang="en-US" sz="1600" dirty="0">
                <a:latin typeface="Consolas"/>
              </a:rPr>
              <a:t>        "</a:t>
            </a:r>
            <a:r>
              <a:rPr lang="en-US" sz="1600" err="1">
                <a:latin typeface="Consolas"/>
              </a:rPr>
              <a:t>conv_channels</a:t>
            </a:r>
            <a:r>
              <a:rPr lang="en-US" sz="1600" dirty="0">
                <a:latin typeface="Consolas"/>
              </a:rPr>
              <a:t>": [(16,32,64), (32,64,128), (8,16,32)],</a:t>
            </a:r>
            <a:endParaRPr lang="en-US" sz="1600"/>
          </a:p>
          <a:p>
            <a:r>
              <a:rPr lang="en-US" sz="1600" dirty="0">
                <a:latin typeface="Consolas"/>
              </a:rPr>
              <a:t>        "</a:t>
            </a:r>
            <a:r>
              <a:rPr lang="en-US" sz="1600" err="1">
                <a:latin typeface="Consolas"/>
              </a:rPr>
              <a:t>kernel_size</a:t>
            </a:r>
            <a:r>
              <a:rPr lang="en-US" sz="1600" dirty="0">
                <a:latin typeface="Consolas"/>
              </a:rPr>
              <a:t>":   [3, 5, 7],</a:t>
            </a:r>
            <a:endParaRPr lang="en-US" sz="1600"/>
          </a:p>
          <a:p>
            <a:r>
              <a:rPr lang="en-US" sz="1600" dirty="0">
                <a:latin typeface="Consolas"/>
              </a:rPr>
              <a:t>        "</a:t>
            </a:r>
            <a:r>
              <a:rPr lang="en-US" sz="1600" err="1">
                <a:latin typeface="Consolas"/>
              </a:rPr>
              <a:t>embed_dim</a:t>
            </a:r>
            <a:r>
              <a:rPr lang="en-US" sz="1600" dirty="0">
                <a:latin typeface="Consolas"/>
              </a:rPr>
              <a:t>":     [96, 128, 192],</a:t>
            </a:r>
            <a:endParaRPr lang="en-US" sz="1600"/>
          </a:p>
          <a:p>
            <a:r>
              <a:rPr lang="en-US" sz="1600" dirty="0">
                <a:latin typeface="Consolas"/>
              </a:rPr>
              <a:t>        "</a:t>
            </a:r>
            <a:r>
              <a:rPr lang="en-US" sz="1600" err="1">
                <a:latin typeface="Consolas"/>
              </a:rPr>
              <a:t>head_hidden</a:t>
            </a:r>
            <a:r>
              <a:rPr lang="en-US" sz="1600" dirty="0">
                <a:latin typeface="Consolas"/>
              </a:rPr>
              <a:t>":   [32, 64, 128, 256],</a:t>
            </a:r>
            <a:endParaRPr lang="en-US" sz="1600"/>
          </a:p>
          <a:p>
            <a:r>
              <a:rPr lang="en-US" sz="1600" dirty="0">
                <a:latin typeface="Consolas"/>
              </a:rPr>
              <a:t>        "</a:t>
            </a:r>
            <a:r>
              <a:rPr lang="en-US" sz="1600" err="1">
                <a:latin typeface="Consolas"/>
              </a:rPr>
              <a:t>lr</a:t>
            </a:r>
            <a:r>
              <a:rPr lang="en-US" sz="1600" dirty="0">
                <a:latin typeface="Consolas"/>
              </a:rPr>
              <a:t>":            [5e-4, 1e-3, 2e-3],</a:t>
            </a:r>
            <a:endParaRPr lang="en-US" sz="1600"/>
          </a:p>
          <a:p>
            <a:r>
              <a:rPr lang="en-US" sz="1600" dirty="0">
                <a:latin typeface="Consolas"/>
              </a:rPr>
              <a:t>        "</a:t>
            </a:r>
            <a:r>
              <a:rPr lang="en-US" sz="1600" err="1">
                <a:latin typeface="Consolas"/>
              </a:rPr>
              <a:t>weight_decay</a:t>
            </a:r>
            <a:r>
              <a:rPr lang="en-US" sz="1600" dirty="0">
                <a:latin typeface="Consolas"/>
              </a:rPr>
              <a:t>":  [0.0, 1e-4, 1e-3],</a:t>
            </a:r>
            <a:endParaRPr lang="en-US" sz="1600"/>
          </a:p>
          <a:p>
            <a:r>
              <a:rPr lang="en-US" sz="1600" dirty="0">
                <a:latin typeface="Consolas"/>
              </a:rPr>
              <a:t>        "</a:t>
            </a:r>
            <a:r>
              <a:rPr lang="en-US" sz="1600" err="1">
                <a:latin typeface="Consolas"/>
              </a:rPr>
              <a:t>batch_size</a:t>
            </a:r>
            <a:r>
              <a:rPr lang="en-US" sz="1600" dirty="0">
                <a:latin typeface="Consolas"/>
              </a:rPr>
              <a:t>":    [16, 32, 64],</a:t>
            </a:r>
            <a:endParaRPr lang="en-US" sz="1600"/>
          </a:p>
          <a:p>
            <a:r>
              <a:rPr lang="en-US" sz="1600" dirty="0">
                <a:latin typeface="Consolas"/>
              </a:rPr>
              <a:t>        "</a:t>
            </a:r>
            <a:r>
              <a:rPr lang="en-US" sz="1600" err="1">
                <a:latin typeface="Consolas"/>
              </a:rPr>
              <a:t>image_size</a:t>
            </a:r>
            <a:r>
              <a:rPr lang="en-US" sz="1600" dirty="0">
                <a:latin typeface="Consolas"/>
              </a:rPr>
              <a:t>":    [50],      # keep fixed unless you want to test others</a:t>
            </a:r>
            <a:endParaRPr lang="en-US" sz="1600"/>
          </a:p>
          <a:p>
            <a:r>
              <a:rPr lang="en-US" sz="1600" dirty="0">
                <a:latin typeface="Consolas"/>
              </a:rPr>
              <a:t>        "epochs":        [5, 10, 20, 30, 50],      # or [10, 20] if you want longer runs</a:t>
            </a:r>
            <a:endParaRPr lang="en-US" sz="1600"/>
          </a:p>
          <a:p>
            <a:r>
              <a:rPr lang="en-US" sz="1600" dirty="0">
                <a:latin typeface="Consolas"/>
              </a:rPr>
              <a:t>        "</a:t>
            </a:r>
            <a:r>
              <a:rPr lang="en-US" sz="1600" err="1">
                <a:latin typeface="Consolas"/>
              </a:rPr>
              <a:t>use_smape</a:t>
            </a:r>
            <a:r>
              <a:rPr lang="en-US" sz="1600" dirty="0">
                <a:latin typeface="Consolas"/>
              </a:rPr>
              <a:t>":     [True],    # or [True, False] to compare MAPE</a:t>
            </a:r>
            <a:endParaRPr lang="en-US" sz="1600"/>
          </a:p>
          <a:p>
            <a:r>
              <a:rPr lang="en-US" sz="1600" dirty="0">
                <a:latin typeface="Consolas"/>
              </a:rPr>
              <a:t>        "</a:t>
            </a:r>
            <a:r>
              <a:rPr lang="en-US" sz="1600" err="1">
                <a:latin typeface="Consolas"/>
              </a:rPr>
              <a:t>eps_frac</a:t>
            </a:r>
            <a:r>
              <a:rPr lang="en-US" sz="1600" dirty="0">
                <a:latin typeface="Consolas"/>
              </a:rPr>
              <a:t>":      [0.02],    # keep </a:t>
            </a:r>
            <a:r>
              <a:rPr lang="en-US" sz="1600" dirty="0">
                <a:latin typeface="Consolas"/>
                <a:sym typeface="Wingdings" panose="05000000000000000000" pitchFamily="2" charset="2"/>
              </a:rPr>
              <a:t>your current guard</a:t>
            </a:r>
            <a:endParaRPr lang="en-US" sz="1600"/>
          </a:p>
          <a:p>
            <a:r>
              <a:rPr lang="en-US" sz="1600" dirty="0">
                <a:latin typeface="Consolas"/>
                <a:sym typeface="Wingdings" panose="05000000000000000000" pitchFamily="2" charset="2"/>
              </a:rPr>
              <a:t>    }</a:t>
            </a:r>
            <a:endParaRPr lang="en-US" sz="1600" dirty="0"/>
          </a:p>
          <a:p>
            <a:endParaRPr lang="en-US" sz="1400" dirty="0">
              <a:latin typeface="Consolas"/>
            </a:endParaRPr>
          </a:p>
          <a:p>
            <a:endParaRPr lang="en-US" sz="1400" dirty="0">
              <a:latin typeface="Consolas"/>
            </a:endParaRPr>
          </a:p>
          <a:p>
            <a:endParaRPr lang="en-US" sz="2000"/>
          </a:p>
        </p:txBody>
      </p:sp>
    </p:spTree>
    <p:extLst>
      <p:ext uri="{BB962C8B-B14F-4D97-AF65-F5344CB8AC3E}">
        <p14:creationId xmlns:p14="http://schemas.microsoft.com/office/powerpoint/2010/main" val="329247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CDFD5-D741-7A78-C8F9-DA8F2F8ECE3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FF4301A-C576-FF36-4349-FE820AE966C8}"/>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5A4E3E-3504-B0D1-85C7-762292A891F2}"/>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Channels method</a:t>
            </a:r>
            <a:endParaRPr lang="en-US" dirty="0"/>
          </a:p>
        </p:txBody>
      </p:sp>
      <p:pic>
        <p:nvPicPr>
          <p:cNvPr id="3" name="Picture 2" descr="Scholarship Impact 2024: featuring Jasper Geldenbott and Annika Singh from our lab">
            <a:extLst>
              <a:ext uri="{FF2B5EF4-FFF2-40B4-BE49-F238E27FC236}">
                <a16:creationId xmlns:a16="http://schemas.microsoft.com/office/drawing/2014/main" id="{76F90EDB-EF1B-CDBB-FF0A-1BD8B8025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98D209-E49D-F0D4-A2FB-E40BF7684D71}"/>
              </a:ext>
            </a:extLst>
          </p:cNvPr>
          <p:cNvSpPr txBox="1"/>
          <p:nvPr/>
        </p:nvSpPr>
        <p:spPr>
          <a:xfrm>
            <a:off x="6808853" y="1087041"/>
            <a:ext cx="5384108" cy="2554545"/>
          </a:xfrm>
          <a:prstGeom prst="rect">
            <a:avLst/>
          </a:prstGeom>
          <a:noFill/>
        </p:spPr>
        <p:txBody>
          <a:bodyPr wrap="square" lIns="91440" tIns="45720" rIns="91440" bIns="45720" rtlCol="0" anchor="t">
            <a:spAutoFit/>
          </a:bodyPr>
          <a:lstStyle/>
          <a:p>
            <a:r>
              <a:rPr lang="en-US" sz="2000" dirty="0"/>
              <a:t>Loss Function – SMAPE</a:t>
            </a:r>
            <a:endParaRPr lang="en-US" dirty="0"/>
          </a:p>
          <a:p>
            <a:endParaRPr lang="en-US" sz="2000"/>
          </a:p>
          <a:p>
            <a:r>
              <a:rPr lang="en-US" sz="2000" dirty="0"/>
              <a:t>SMAPE Percent Range: 115%-118%</a:t>
            </a:r>
          </a:p>
          <a:p>
            <a:r>
              <a:rPr lang="en-US" sz="2000" dirty="0"/>
              <a:t>Lowest SMAPE: Trial 9</a:t>
            </a:r>
          </a:p>
          <a:p>
            <a:r>
              <a:rPr lang="en-US" sz="2000" dirty="0"/>
              <a:t>Rise upwards indicates overfit but mostly consistent</a:t>
            </a:r>
          </a:p>
          <a:p>
            <a:endParaRPr lang="en-US" sz="2000" dirty="0"/>
          </a:p>
          <a:p>
            <a:endParaRPr lang="en-US" sz="2000"/>
          </a:p>
        </p:txBody>
      </p:sp>
      <p:pic>
        <p:nvPicPr>
          <p:cNvPr id="10" name="Picture 9" descr="A screenshot of a computer code&#10;&#10;AI-generated content may be incorrect.">
            <a:extLst>
              <a:ext uri="{FF2B5EF4-FFF2-40B4-BE49-F238E27FC236}">
                <a16:creationId xmlns:a16="http://schemas.microsoft.com/office/drawing/2014/main" id="{9A0AB99A-EF9B-37D6-9C40-659D8B1A50ED}"/>
              </a:ext>
            </a:extLst>
          </p:cNvPr>
          <p:cNvPicPr>
            <a:picLocks noChangeAspect="1"/>
          </p:cNvPicPr>
          <p:nvPr/>
        </p:nvPicPr>
        <p:blipFill>
          <a:blip r:embed="rId3"/>
          <a:stretch>
            <a:fillRect/>
          </a:stretch>
        </p:blipFill>
        <p:spPr>
          <a:xfrm>
            <a:off x="6808711" y="2953669"/>
            <a:ext cx="1457325" cy="1409700"/>
          </a:xfrm>
          <a:prstGeom prst="rect">
            <a:avLst/>
          </a:prstGeom>
        </p:spPr>
      </p:pic>
      <p:pic>
        <p:nvPicPr>
          <p:cNvPr id="11" name="Picture 10">
            <a:extLst>
              <a:ext uri="{FF2B5EF4-FFF2-40B4-BE49-F238E27FC236}">
                <a16:creationId xmlns:a16="http://schemas.microsoft.com/office/drawing/2014/main" id="{0EF8D0A0-400B-00FC-AD5B-1A19B071AF3E}"/>
              </a:ext>
            </a:extLst>
          </p:cNvPr>
          <p:cNvPicPr>
            <a:picLocks noChangeAspect="1"/>
          </p:cNvPicPr>
          <p:nvPr/>
        </p:nvPicPr>
        <p:blipFill>
          <a:blip r:embed="rId4"/>
          <a:stretch>
            <a:fillRect/>
          </a:stretch>
        </p:blipFill>
        <p:spPr>
          <a:xfrm>
            <a:off x="0" y="1089640"/>
            <a:ext cx="6802915" cy="3274068"/>
          </a:xfrm>
          <a:prstGeom prst="rect">
            <a:avLst/>
          </a:prstGeom>
        </p:spPr>
      </p:pic>
      <p:pic>
        <p:nvPicPr>
          <p:cNvPr id="12" name="Picture 11" descr="A graph of a step and a step&#10;&#10;AI-generated content may be incorrect.">
            <a:extLst>
              <a:ext uri="{FF2B5EF4-FFF2-40B4-BE49-F238E27FC236}">
                <a16:creationId xmlns:a16="http://schemas.microsoft.com/office/drawing/2014/main" id="{B3A41942-F9E7-7519-FD61-08539AB4F9BE}"/>
              </a:ext>
            </a:extLst>
          </p:cNvPr>
          <p:cNvPicPr>
            <a:picLocks noChangeAspect="1"/>
          </p:cNvPicPr>
          <p:nvPr/>
        </p:nvPicPr>
        <p:blipFill>
          <a:blip r:embed="rId5"/>
          <a:stretch>
            <a:fillRect/>
          </a:stretch>
        </p:blipFill>
        <p:spPr>
          <a:xfrm>
            <a:off x="68855" y="4440543"/>
            <a:ext cx="8629880" cy="2420383"/>
          </a:xfrm>
          <a:prstGeom prst="rect">
            <a:avLst/>
          </a:prstGeom>
        </p:spPr>
      </p:pic>
    </p:spTree>
    <p:extLst>
      <p:ext uri="{BB962C8B-B14F-4D97-AF65-F5344CB8AC3E}">
        <p14:creationId xmlns:p14="http://schemas.microsoft.com/office/powerpoint/2010/main" val="2916330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BC46D-A492-9835-E833-3142B3FFB8A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12EE7B-5D94-9C80-16A8-D0944759939F}"/>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C0D743-9F9A-9DEE-D6BC-1C1981190861}"/>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Graphs</a:t>
            </a:r>
            <a:endParaRPr lang="en-US" dirty="0">
              <a:solidFill>
                <a:schemeClr val="bg1"/>
              </a:solidFill>
            </a:endParaRPr>
          </a:p>
        </p:txBody>
      </p:sp>
      <p:pic>
        <p:nvPicPr>
          <p:cNvPr id="3" name="Picture 2" descr="Scholarship Impact 2024: featuring Jasper Geldenbott and Annika Singh from our lab">
            <a:extLst>
              <a:ext uri="{FF2B5EF4-FFF2-40B4-BE49-F238E27FC236}">
                <a16:creationId xmlns:a16="http://schemas.microsoft.com/office/drawing/2014/main" id="{CB5C5300-20AB-6BCE-2274-8B139E04B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DF99B064-90DD-867E-2E63-BC9F3FB5C449}"/>
              </a:ext>
            </a:extLst>
          </p:cNvPr>
          <p:cNvSpPr>
            <a:spLocks noChangeAspect="1" noChangeArrowheads="1"/>
          </p:cNvSpPr>
          <p:nvPr/>
        </p:nvSpPr>
        <p:spPr bwMode="auto">
          <a:xfrm>
            <a:off x="1270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A19E074B-E4E5-2472-93B2-3E8C18BD6AD3}"/>
              </a:ext>
            </a:extLst>
          </p:cNvPr>
          <p:cNvSpPr>
            <a:spLocks noChangeAspect="1" noChangeArrowheads="1"/>
          </p:cNvSpPr>
          <p:nvPr/>
        </p:nvSpPr>
        <p:spPr bwMode="auto">
          <a:xfrm>
            <a:off x="19843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952AFC0F-B7AE-9D39-EA0C-D849BC28872B}"/>
              </a:ext>
            </a:extLst>
          </p:cNvPr>
          <p:cNvSpPr>
            <a:spLocks noChangeAspect="1" noChangeArrowheads="1"/>
          </p:cNvSpPr>
          <p:nvPr/>
        </p:nvSpPr>
        <p:spPr bwMode="auto">
          <a:xfrm>
            <a:off x="38417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860ADE15-84B0-C6C9-A172-5D03B7223471}"/>
              </a:ext>
            </a:extLst>
          </p:cNvPr>
          <p:cNvSpPr>
            <a:spLocks noChangeAspect="1" noChangeArrowheads="1"/>
          </p:cNvSpPr>
          <p:nvPr/>
        </p:nvSpPr>
        <p:spPr bwMode="auto">
          <a:xfrm>
            <a:off x="569912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1BBAD266-EC08-8393-91C7-272B10251C8B}"/>
              </a:ext>
            </a:extLst>
          </p:cNvPr>
          <p:cNvSpPr>
            <a:spLocks noChangeAspect="1" noChangeArrowheads="1"/>
          </p:cNvSpPr>
          <p:nvPr/>
        </p:nvSpPr>
        <p:spPr bwMode="auto">
          <a:xfrm>
            <a:off x="75565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7CEDAA98-DEDF-01D1-A200-338924F4D3FD}"/>
              </a:ext>
            </a:extLst>
          </p:cNvPr>
          <p:cNvSpPr>
            <a:spLocks noChangeAspect="1" noChangeArrowheads="1"/>
          </p:cNvSpPr>
          <p:nvPr/>
        </p:nvSpPr>
        <p:spPr bwMode="auto">
          <a:xfrm>
            <a:off x="94138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a:extLst>
              <a:ext uri="{FF2B5EF4-FFF2-40B4-BE49-F238E27FC236}">
                <a16:creationId xmlns:a16="http://schemas.microsoft.com/office/drawing/2014/main" id="{0276A3D9-34C4-0BFA-3882-14F4BB0BE9C8}"/>
              </a:ext>
            </a:extLst>
          </p:cNvPr>
          <p:cNvSpPr>
            <a:spLocks noChangeAspect="1" noChangeArrowheads="1"/>
          </p:cNvSpPr>
          <p:nvPr/>
        </p:nvSpPr>
        <p:spPr bwMode="auto">
          <a:xfrm>
            <a:off x="112712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6" name="Straight Connector 35">
            <a:extLst>
              <a:ext uri="{FF2B5EF4-FFF2-40B4-BE49-F238E27FC236}">
                <a16:creationId xmlns:a16="http://schemas.microsoft.com/office/drawing/2014/main" id="{4707B73A-7595-6E4D-C8A8-ACD4C5DB43E5}"/>
              </a:ext>
            </a:extLst>
          </p:cNvPr>
          <p:cNvCxnSpPr>
            <a:cxnSpLocks/>
          </p:cNvCxnSpPr>
          <p:nvPr/>
        </p:nvCxnSpPr>
        <p:spPr>
          <a:xfrm>
            <a:off x="8149303" y="1131511"/>
            <a:ext cx="34648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E4A3BC3-5CD3-84C1-121D-2F007A82F069}"/>
              </a:ext>
            </a:extLst>
          </p:cNvPr>
          <p:cNvCxnSpPr>
            <a:cxnSpLocks/>
          </p:cNvCxnSpPr>
          <p:nvPr/>
        </p:nvCxnSpPr>
        <p:spPr>
          <a:xfrm>
            <a:off x="8082629" y="6775299"/>
            <a:ext cx="3464845"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C761E01-0C4A-1D86-18F2-EF02EF2CBFA6}"/>
              </a:ext>
            </a:extLst>
          </p:cNvPr>
          <p:cNvSpPr txBox="1"/>
          <p:nvPr/>
        </p:nvSpPr>
        <p:spPr>
          <a:xfrm>
            <a:off x="125287" y="1178848"/>
            <a:ext cx="3428615" cy="3170099"/>
          </a:xfrm>
          <a:prstGeom prst="rect">
            <a:avLst/>
          </a:prstGeom>
          <a:noFill/>
        </p:spPr>
        <p:txBody>
          <a:bodyPr wrap="square" lIns="91440" tIns="45720" rIns="91440" bIns="45720" rtlCol="0" anchor="t">
            <a:spAutoFit/>
          </a:bodyPr>
          <a:lstStyle/>
          <a:p>
            <a:r>
              <a:rPr lang="en-US" sz="2000" dirty="0"/>
              <a:t>Predicted Distance vs True Distance</a:t>
            </a:r>
          </a:p>
          <a:p>
            <a:pPr marL="342900" indent="-342900">
              <a:buFont typeface="Calibri"/>
              <a:buChar char="-"/>
            </a:pPr>
            <a:r>
              <a:rPr lang="en-US" sz="2000" dirty="0"/>
              <a:t>Indicates accuracy –no pattern :(</a:t>
            </a:r>
          </a:p>
          <a:p>
            <a:pPr marL="342900" indent="-342900">
              <a:buFont typeface="Calibri"/>
              <a:buChar char="-"/>
            </a:pPr>
            <a:r>
              <a:rPr lang="en-US" sz="2000" dirty="0"/>
              <a:t>No negative guesses</a:t>
            </a:r>
          </a:p>
          <a:p>
            <a:pPr marL="342900" indent="-342900">
              <a:buFont typeface="Calibri"/>
              <a:buChar char="-"/>
            </a:pPr>
            <a:r>
              <a:rPr lang="en-US" sz="2000" dirty="0"/>
              <a:t>No correlation of inaccuracy based on true distance</a:t>
            </a:r>
          </a:p>
          <a:p>
            <a:endParaRPr lang="en-US" sz="2000" dirty="0"/>
          </a:p>
          <a:p>
            <a:endParaRPr lang="en-US" sz="2000"/>
          </a:p>
        </p:txBody>
      </p:sp>
      <p:pic>
        <p:nvPicPr>
          <p:cNvPr id="18" name="Picture 17" descr="A graph with blue dots&#10;&#10;AI-generated content may be incorrect.">
            <a:extLst>
              <a:ext uri="{FF2B5EF4-FFF2-40B4-BE49-F238E27FC236}">
                <a16:creationId xmlns:a16="http://schemas.microsoft.com/office/drawing/2014/main" id="{DBBA20B2-82A3-FDF1-BD4E-244F06027359}"/>
              </a:ext>
            </a:extLst>
          </p:cNvPr>
          <p:cNvPicPr>
            <a:picLocks noChangeAspect="1"/>
          </p:cNvPicPr>
          <p:nvPr/>
        </p:nvPicPr>
        <p:blipFill>
          <a:blip r:embed="rId3"/>
          <a:stretch>
            <a:fillRect/>
          </a:stretch>
        </p:blipFill>
        <p:spPr>
          <a:xfrm>
            <a:off x="3451034" y="1175362"/>
            <a:ext cx="8604173" cy="5140745"/>
          </a:xfrm>
          <a:prstGeom prst="rect">
            <a:avLst/>
          </a:prstGeom>
        </p:spPr>
      </p:pic>
    </p:spTree>
    <p:extLst>
      <p:ext uri="{BB962C8B-B14F-4D97-AF65-F5344CB8AC3E}">
        <p14:creationId xmlns:p14="http://schemas.microsoft.com/office/powerpoint/2010/main" val="194885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9A18E-21FF-25B8-3608-E392C982FF3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C9E9B2B-81E4-5C72-ADEC-664D70DB8E24}"/>
              </a:ext>
            </a:extLst>
          </p:cNvPr>
          <p:cNvSpPr/>
          <p:nvPr/>
        </p:nvSpPr>
        <p:spPr>
          <a:xfrm>
            <a:off x="0" y="1889760"/>
            <a:ext cx="12192000" cy="1889760"/>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B1C15AEA-5DB5-9CCA-C6B7-326446A8C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8D16C7-6163-6CB6-FCCB-D29D130D9799}"/>
              </a:ext>
            </a:extLst>
          </p:cNvPr>
          <p:cNvSpPr txBox="1"/>
          <p:nvPr/>
        </p:nvSpPr>
        <p:spPr>
          <a:xfrm>
            <a:off x="1223433" y="2461697"/>
            <a:ext cx="6104466" cy="584775"/>
          </a:xfrm>
          <a:prstGeom prst="rect">
            <a:avLst/>
          </a:prstGeom>
          <a:noFill/>
        </p:spPr>
        <p:txBody>
          <a:bodyPr wrap="square">
            <a:spAutoFit/>
          </a:bodyPr>
          <a:lstStyle/>
          <a:p>
            <a:r>
              <a:rPr lang="en-US" sz="3200" b="1" dirty="0">
                <a:solidFill>
                  <a:schemeClr val="bg1"/>
                </a:solidFill>
              </a:rPr>
              <a:t>Evaluating Best-Fit Model</a:t>
            </a:r>
          </a:p>
        </p:txBody>
      </p:sp>
    </p:spTree>
    <p:extLst>
      <p:ext uri="{BB962C8B-B14F-4D97-AF65-F5344CB8AC3E}">
        <p14:creationId xmlns:p14="http://schemas.microsoft.com/office/powerpoint/2010/main" val="3301527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8041F-64FE-A8C9-5767-A55DDD2087F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9665087-8397-8A27-2489-A97A7B088A87}"/>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7E698F-D285-952D-6B62-C7697D71008B}"/>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Graphs</a:t>
            </a:r>
            <a:endParaRPr lang="en-US" dirty="0">
              <a:solidFill>
                <a:schemeClr val="bg1"/>
              </a:solidFill>
            </a:endParaRPr>
          </a:p>
        </p:txBody>
      </p:sp>
      <p:pic>
        <p:nvPicPr>
          <p:cNvPr id="3" name="Picture 2" descr="Scholarship Impact 2024: featuring Jasper Geldenbott and Annika Singh from our lab">
            <a:extLst>
              <a:ext uri="{FF2B5EF4-FFF2-40B4-BE49-F238E27FC236}">
                <a16:creationId xmlns:a16="http://schemas.microsoft.com/office/drawing/2014/main" id="{72BB7DE5-8A1C-F644-225F-DB9228AB5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89E7DBA6-ED93-2352-8DCF-019C8A3A3C59}"/>
              </a:ext>
            </a:extLst>
          </p:cNvPr>
          <p:cNvSpPr>
            <a:spLocks noChangeAspect="1" noChangeArrowheads="1"/>
          </p:cNvSpPr>
          <p:nvPr/>
        </p:nvSpPr>
        <p:spPr bwMode="auto">
          <a:xfrm>
            <a:off x="1270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79F14AF1-1BE0-6F21-A84C-C2E3CD48F245}"/>
              </a:ext>
            </a:extLst>
          </p:cNvPr>
          <p:cNvSpPr>
            <a:spLocks noChangeAspect="1" noChangeArrowheads="1"/>
          </p:cNvSpPr>
          <p:nvPr/>
        </p:nvSpPr>
        <p:spPr bwMode="auto">
          <a:xfrm>
            <a:off x="19843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8823D549-48CB-16EB-DBA3-5A23A7F91B61}"/>
              </a:ext>
            </a:extLst>
          </p:cNvPr>
          <p:cNvSpPr>
            <a:spLocks noChangeAspect="1" noChangeArrowheads="1"/>
          </p:cNvSpPr>
          <p:nvPr/>
        </p:nvSpPr>
        <p:spPr bwMode="auto">
          <a:xfrm>
            <a:off x="38417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68086DE2-6B5D-AFB1-088A-E5CB2E3F5B80}"/>
              </a:ext>
            </a:extLst>
          </p:cNvPr>
          <p:cNvSpPr>
            <a:spLocks noChangeAspect="1" noChangeArrowheads="1"/>
          </p:cNvSpPr>
          <p:nvPr/>
        </p:nvSpPr>
        <p:spPr bwMode="auto">
          <a:xfrm>
            <a:off x="569912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AD1F680D-6E68-577D-891A-0CFEBEA5C5DA}"/>
              </a:ext>
            </a:extLst>
          </p:cNvPr>
          <p:cNvSpPr>
            <a:spLocks noChangeAspect="1" noChangeArrowheads="1"/>
          </p:cNvSpPr>
          <p:nvPr/>
        </p:nvSpPr>
        <p:spPr bwMode="auto">
          <a:xfrm>
            <a:off x="75565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2411EC13-2A81-C14F-41B8-8CF1C8154159}"/>
              </a:ext>
            </a:extLst>
          </p:cNvPr>
          <p:cNvSpPr>
            <a:spLocks noChangeAspect="1" noChangeArrowheads="1"/>
          </p:cNvSpPr>
          <p:nvPr/>
        </p:nvSpPr>
        <p:spPr bwMode="auto">
          <a:xfrm>
            <a:off x="94138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a:extLst>
              <a:ext uri="{FF2B5EF4-FFF2-40B4-BE49-F238E27FC236}">
                <a16:creationId xmlns:a16="http://schemas.microsoft.com/office/drawing/2014/main" id="{621DB903-A568-D20A-52FA-67EC6DAA31AB}"/>
              </a:ext>
            </a:extLst>
          </p:cNvPr>
          <p:cNvSpPr>
            <a:spLocks noChangeAspect="1" noChangeArrowheads="1"/>
          </p:cNvSpPr>
          <p:nvPr/>
        </p:nvSpPr>
        <p:spPr bwMode="auto">
          <a:xfrm>
            <a:off x="112712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6" name="Straight Connector 35">
            <a:extLst>
              <a:ext uri="{FF2B5EF4-FFF2-40B4-BE49-F238E27FC236}">
                <a16:creationId xmlns:a16="http://schemas.microsoft.com/office/drawing/2014/main" id="{DD57122A-3CF6-F43A-8207-9CC2DCC99446}"/>
              </a:ext>
            </a:extLst>
          </p:cNvPr>
          <p:cNvCxnSpPr>
            <a:cxnSpLocks/>
          </p:cNvCxnSpPr>
          <p:nvPr/>
        </p:nvCxnSpPr>
        <p:spPr>
          <a:xfrm>
            <a:off x="8149303" y="1131511"/>
            <a:ext cx="34648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73F95C2-5447-4521-A268-B37443A6720A}"/>
              </a:ext>
            </a:extLst>
          </p:cNvPr>
          <p:cNvCxnSpPr>
            <a:cxnSpLocks/>
          </p:cNvCxnSpPr>
          <p:nvPr/>
        </p:nvCxnSpPr>
        <p:spPr>
          <a:xfrm>
            <a:off x="8082629" y="6775299"/>
            <a:ext cx="3464845"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5C32695-AC1E-5EC7-0784-C40B947DF35A}"/>
              </a:ext>
            </a:extLst>
          </p:cNvPr>
          <p:cNvSpPr txBox="1"/>
          <p:nvPr/>
        </p:nvSpPr>
        <p:spPr>
          <a:xfrm>
            <a:off x="354805" y="1353282"/>
            <a:ext cx="3043025" cy="3785652"/>
          </a:xfrm>
          <a:prstGeom prst="rect">
            <a:avLst/>
          </a:prstGeom>
          <a:noFill/>
        </p:spPr>
        <p:txBody>
          <a:bodyPr wrap="square" lIns="91440" tIns="45720" rIns="91440" bIns="45720" rtlCol="0" anchor="t">
            <a:spAutoFit/>
          </a:bodyPr>
          <a:lstStyle/>
          <a:p>
            <a:r>
              <a:rPr lang="en-US" sz="2000" dirty="0"/>
              <a:t>Predicted Distance vs Episode</a:t>
            </a:r>
          </a:p>
          <a:p>
            <a:pPr marL="342900" indent="-342900">
              <a:buFont typeface="Calibri"/>
              <a:buChar char="-"/>
            </a:pPr>
            <a:r>
              <a:rPr lang="en-US" sz="2000" dirty="0"/>
              <a:t>No pattern</a:t>
            </a:r>
          </a:p>
          <a:p>
            <a:pPr marL="342900" indent="-342900">
              <a:buFont typeface="Calibri"/>
              <a:buChar char="-"/>
            </a:pPr>
            <a:r>
              <a:rPr lang="en-US" sz="2000" dirty="0"/>
              <a:t>The values in an episode are exactly the same--&gt; evaluate with greater changes in distance?</a:t>
            </a:r>
          </a:p>
          <a:p>
            <a:pPr marL="800100" lvl="1" indent="-342900">
              <a:buFont typeface="Courier New"/>
              <a:buChar char="o"/>
            </a:pPr>
            <a:r>
              <a:rPr lang="en-US" sz="2000" dirty="0"/>
              <a:t>Smaller images</a:t>
            </a:r>
          </a:p>
          <a:p>
            <a:pPr marL="800100" lvl="1" indent="-342900">
              <a:buFont typeface="Courier New"/>
              <a:buChar char="o"/>
            </a:pPr>
            <a:r>
              <a:rPr lang="en-US" sz="2000" dirty="0"/>
              <a:t>Longer episodes</a:t>
            </a:r>
          </a:p>
          <a:p>
            <a:endParaRPr lang="en-US" sz="2000" dirty="0"/>
          </a:p>
          <a:p>
            <a:endParaRPr lang="en-US" sz="2000"/>
          </a:p>
        </p:txBody>
      </p:sp>
      <p:pic>
        <p:nvPicPr>
          <p:cNvPr id="5" name="Picture 4" descr="A graph with blue dots and white text&#10;&#10;AI-generated content may be incorrect.">
            <a:extLst>
              <a:ext uri="{FF2B5EF4-FFF2-40B4-BE49-F238E27FC236}">
                <a16:creationId xmlns:a16="http://schemas.microsoft.com/office/drawing/2014/main" id="{95CE8652-43D8-46D5-95CA-7EC821ECF57D}"/>
              </a:ext>
            </a:extLst>
          </p:cNvPr>
          <p:cNvPicPr>
            <a:picLocks noChangeAspect="1"/>
          </p:cNvPicPr>
          <p:nvPr/>
        </p:nvPicPr>
        <p:blipFill>
          <a:blip r:embed="rId3"/>
          <a:stretch>
            <a:fillRect/>
          </a:stretch>
        </p:blipFill>
        <p:spPr>
          <a:xfrm>
            <a:off x="3395949" y="1129459"/>
            <a:ext cx="8319571" cy="5012215"/>
          </a:xfrm>
          <a:prstGeom prst="rect">
            <a:avLst/>
          </a:prstGeom>
        </p:spPr>
      </p:pic>
    </p:spTree>
    <p:extLst>
      <p:ext uri="{BB962C8B-B14F-4D97-AF65-F5344CB8AC3E}">
        <p14:creationId xmlns:p14="http://schemas.microsoft.com/office/powerpoint/2010/main" val="2048830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41F92-AFC0-8C15-864A-2715867340F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2D9F55D-F2D6-C561-7125-D1F1E59D4D96}"/>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4AD393-1881-287F-45C7-F711222C4703}"/>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Graphs</a:t>
            </a:r>
            <a:endParaRPr lang="en-US" dirty="0">
              <a:solidFill>
                <a:schemeClr val="bg1"/>
              </a:solidFill>
            </a:endParaRPr>
          </a:p>
        </p:txBody>
      </p:sp>
      <p:pic>
        <p:nvPicPr>
          <p:cNvPr id="3" name="Picture 2" descr="Scholarship Impact 2024: featuring Jasper Geldenbott and Annika Singh from our lab">
            <a:extLst>
              <a:ext uri="{FF2B5EF4-FFF2-40B4-BE49-F238E27FC236}">
                <a16:creationId xmlns:a16="http://schemas.microsoft.com/office/drawing/2014/main" id="{EA945BB7-1602-28FF-E635-7CB36252C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7736D72C-BC57-7018-BF95-2F5809E3DD8D}"/>
              </a:ext>
            </a:extLst>
          </p:cNvPr>
          <p:cNvSpPr>
            <a:spLocks noChangeAspect="1" noChangeArrowheads="1"/>
          </p:cNvSpPr>
          <p:nvPr/>
        </p:nvSpPr>
        <p:spPr bwMode="auto">
          <a:xfrm>
            <a:off x="1270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0C7120FF-61F9-5D6E-1A30-BB8FFA51060B}"/>
              </a:ext>
            </a:extLst>
          </p:cNvPr>
          <p:cNvSpPr>
            <a:spLocks noChangeAspect="1" noChangeArrowheads="1"/>
          </p:cNvSpPr>
          <p:nvPr/>
        </p:nvSpPr>
        <p:spPr bwMode="auto">
          <a:xfrm>
            <a:off x="19843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4727E18C-DB93-DB6A-5F54-1B06E6FEC333}"/>
              </a:ext>
            </a:extLst>
          </p:cNvPr>
          <p:cNvSpPr>
            <a:spLocks noChangeAspect="1" noChangeArrowheads="1"/>
          </p:cNvSpPr>
          <p:nvPr/>
        </p:nvSpPr>
        <p:spPr bwMode="auto">
          <a:xfrm>
            <a:off x="38417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B4CEC524-609D-BAAC-C458-8BEA8D546A26}"/>
              </a:ext>
            </a:extLst>
          </p:cNvPr>
          <p:cNvSpPr>
            <a:spLocks noChangeAspect="1" noChangeArrowheads="1"/>
          </p:cNvSpPr>
          <p:nvPr/>
        </p:nvSpPr>
        <p:spPr bwMode="auto">
          <a:xfrm>
            <a:off x="569912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CA281199-234B-E4EC-3567-93405A4B1A0E}"/>
              </a:ext>
            </a:extLst>
          </p:cNvPr>
          <p:cNvSpPr>
            <a:spLocks noChangeAspect="1" noChangeArrowheads="1"/>
          </p:cNvSpPr>
          <p:nvPr/>
        </p:nvSpPr>
        <p:spPr bwMode="auto">
          <a:xfrm>
            <a:off x="75565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10D20CC2-63DB-5F5B-5706-D03BE880047F}"/>
              </a:ext>
            </a:extLst>
          </p:cNvPr>
          <p:cNvSpPr>
            <a:spLocks noChangeAspect="1" noChangeArrowheads="1"/>
          </p:cNvSpPr>
          <p:nvPr/>
        </p:nvSpPr>
        <p:spPr bwMode="auto">
          <a:xfrm>
            <a:off x="94138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a:extLst>
              <a:ext uri="{FF2B5EF4-FFF2-40B4-BE49-F238E27FC236}">
                <a16:creationId xmlns:a16="http://schemas.microsoft.com/office/drawing/2014/main" id="{39926B68-EA33-D79E-1B55-11982FC93F6D}"/>
              </a:ext>
            </a:extLst>
          </p:cNvPr>
          <p:cNvSpPr>
            <a:spLocks noChangeAspect="1" noChangeArrowheads="1"/>
          </p:cNvSpPr>
          <p:nvPr/>
        </p:nvSpPr>
        <p:spPr bwMode="auto">
          <a:xfrm>
            <a:off x="112712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6" name="Straight Connector 35">
            <a:extLst>
              <a:ext uri="{FF2B5EF4-FFF2-40B4-BE49-F238E27FC236}">
                <a16:creationId xmlns:a16="http://schemas.microsoft.com/office/drawing/2014/main" id="{F5205D79-B95A-52D4-9DFF-21DAC1776248}"/>
              </a:ext>
            </a:extLst>
          </p:cNvPr>
          <p:cNvCxnSpPr>
            <a:cxnSpLocks/>
          </p:cNvCxnSpPr>
          <p:nvPr/>
        </p:nvCxnSpPr>
        <p:spPr>
          <a:xfrm>
            <a:off x="8149303" y="1131511"/>
            <a:ext cx="34648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D8F6A03-6F76-4C8B-162C-0AB4D2E81E63}"/>
              </a:ext>
            </a:extLst>
          </p:cNvPr>
          <p:cNvCxnSpPr>
            <a:cxnSpLocks/>
          </p:cNvCxnSpPr>
          <p:nvPr/>
        </p:nvCxnSpPr>
        <p:spPr>
          <a:xfrm>
            <a:off x="8082629" y="6775299"/>
            <a:ext cx="3464845"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2500668-1A28-9781-F22B-A82B16BB8399}"/>
              </a:ext>
            </a:extLst>
          </p:cNvPr>
          <p:cNvSpPr txBox="1"/>
          <p:nvPr/>
        </p:nvSpPr>
        <p:spPr>
          <a:xfrm>
            <a:off x="584323" y="1132945"/>
            <a:ext cx="3740759" cy="2246769"/>
          </a:xfrm>
          <a:prstGeom prst="rect">
            <a:avLst/>
          </a:prstGeom>
          <a:noFill/>
        </p:spPr>
        <p:txBody>
          <a:bodyPr wrap="square" lIns="91440" tIns="45720" rIns="91440" bIns="45720" rtlCol="0" anchor="t">
            <a:spAutoFit/>
          </a:bodyPr>
          <a:lstStyle/>
          <a:p>
            <a:r>
              <a:rPr lang="en-US" sz="2000" dirty="0"/>
              <a:t>True Distance vs Predicted distance</a:t>
            </a:r>
            <a:endParaRPr lang="en-US" dirty="0"/>
          </a:p>
          <a:p>
            <a:pPr marL="342900" indent="-342900">
              <a:buFont typeface="Calibri"/>
              <a:buChar char="-"/>
            </a:pPr>
            <a:r>
              <a:rPr lang="en-US" sz="2000" dirty="0"/>
              <a:t>Indicates that distances are more </a:t>
            </a:r>
            <a:r>
              <a:rPr lang="en-US" sz="2000" dirty="0" err="1"/>
              <a:t>innacurate</a:t>
            </a:r>
            <a:r>
              <a:rPr lang="en-US" sz="2000" dirty="0"/>
              <a:t> at smaller values (expected)</a:t>
            </a:r>
          </a:p>
          <a:p>
            <a:endParaRPr lang="en-US" sz="2000" dirty="0"/>
          </a:p>
          <a:p>
            <a:endParaRPr lang="en-US" sz="2000"/>
          </a:p>
        </p:txBody>
      </p:sp>
      <p:pic>
        <p:nvPicPr>
          <p:cNvPr id="5" name="Picture 4" descr="A graph with blue lines and numbers&#10;&#10;AI-generated content may be incorrect.">
            <a:extLst>
              <a:ext uri="{FF2B5EF4-FFF2-40B4-BE49-F238E27FC236}">
                <a16:creationId xmlns:a16="http://schemas.microsoft.com/office/drawing/2014/main" id="{B1C12F63-BA78-7E94-7E81-F0E864A1584A}"/>
              </a:ext>
            </a:extLst>
          </p:cNvPr>
          <p:cNvPicPr>
            <a:picLocks noChangeAspect="1"/>
          </p:cNvPicPr>
          <p:nvPr/>
        </p:nvPicPr>
        <p:blipFill>
          <a:blip r:embed="rId3"/>
          <a:stretch>
            <a:fillRect/>
          </a:stretch>
        </p:blipFill>
        <p:spPr>
          <a:xfrm>
            <a:off x="4451733" y="1083554"/>
            <a:ext cx="7860535" cy="4690891"/>
          </a:xfrm>
          <a:prstGeom prst="rect">
            <a:avLst/>
          </a:prstGeom>
        </p:spPr>
      </p:pic>
    </p:spTree>
    <p:extLst>
      <p:ext uri="{BB962C8B-B14F-4D97-AF65-F5344CB8AC3E}">
        <p14:creationId xmlns:p14="http://schemas.microsoft.com/office/powerpoint/2010/main" val="423744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BC46D-A492-9835-E833-3142B3FFB8A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12EE7B-5D94-9C80-16A8-D0944759939F}"/>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C0D743-9F9A-9DEE-D6BC-1C1981190861}"/>
              </a:ext>
            </a:extLst>
          </p:cNvPr>
          <p:cNvSpPr txBox="1"/>
          <p:nvPr/>
        </p:nvSpPr>
        <p:spPr>
          <a:xfrm>
            <a:off x="592183" y="278675"/>
            <a:ext cx="9605554" cy="584775"/>
          </a:xfrm>
          <a:prstGeom prst="rect">
            <a:avLst/>
          </a:prstGeom>
          <a:noFill/>
        </p:spPr>
        <p:txBody>
          <a:bodyPr wrap="square" lIns="91440" tIns="45720" rIns="91440" bIns="45720" rtlCol="0" anchor="t">
            <a:spAutoFit/>
          </a:bodyPr>
          <a:lstStyle/>
          <a:p>
            <a:r>
              <a:rPr lang="en-US" sz="3200" b="1" dirty="0">
                <a:solidFill>
                  <a:schemeClr val="bg1"/>
                </a:solidFill>
              </a:rPr>
              <a:t>Percentage Error Graphs</a:t>
            </a:r>
            <a:endParaRPr lang="en-US" dirty="0">
              <a:solidFill>
                <a:srgbClr val="000000"/>
              </a:solidFill>
            </a:endParaRPr>
          </a:p>
        </p:txBody>
      </p:sp>
      <p:pic>
        <p:nvPicPr>
          <p:cNvPr id="3" name="Picture 2" descr="Scholarship Impact 2024: featuring Jasper Geldenbott and Annika Singh from our lab">
            <a:extLst>
              <a:ext uri="{FF2B5EF4-FFF2-40B4-BE49-F238E27FC236}">
                <a16:creationId xmlns:a16="http://schemas.microsoft.com/office/drawing/2014/main" id="{CB5C5300-20AB-6BCE-2274-8B139E04B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DF99B064-90DD-867E-2E63-BC9F3FB5C449}"/>
              </a:ext>
            </a:extLst>
          </p:cNvPr>
          <p:cNvSpPr>
            <a:spLocks noChangeAspect="1" noChangeArrowheads="1"/>
          </p:cNvSpPr>
          <p:nvPr/>
        </p:nvSpPr>
        <p:spPr bwMode="auto">
          <a:xfrm>
            <a:off x="1270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a:extLst>
              <a:ext uri="{FF2B5EF4-FFF2-40B4-BE49-F238E27FC236}">
                <a16:creationId xmlns:a16="http://schemas.microsoft.com/office/drawing/2014/main" id="{A19E074B-E4E5-2472-93B2-3E8C18BD6AD3}"/>
              </a:ext>
            </a:extLst>
          </p:cNvPr>
          <p:cNvSpPr>
            <a:spLocks noChangeAspect="1" noChangeArrowheads="1"/>
          </p:cNvSpPr>
          <p:nvPr/>
        </p:nvSpPr>
        <p:spPr bwMode="auto">
          <a:xfrm>
            <a:off x="19843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952AFC0F-B7AE-9D39-EA0C-D849BC28872B}"/>
              </a:ext>
            </a:extLst>
          </p:cNvPr>
          <p:cNvSpPr>
            <a:spLocks noChangeAspect="1" noChangeArrowheads="1"/>
          </p:cNvSpPr>
          <p:nvPr/>
        </p:nvSpPr>
        <p:spPr bwMode="auto">
          <a:xfrm>
            <a:off x="38417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a:extLst>
              <a:ext uri="{FF2B5EF4-FFF2-40B4-BE49-F238E27FC236}">
                <a16:creationId xmlns:a16="http://schemas.microsoft.com/office/drawing/2014/main" id="{860ADE15-84B0-C6C9-A172-5D03B7223471}"/>
              </a:ext>
            </a:extLst>
          </p:cNvPr>
          <p:cNvSpPr>
            <a:spLocks noChangeAspect="1" noChangeArrowheads="1"/>
          </p:cNvSpPr>
          <p:nvPr/>
        </p:nvSpPr>
        <p:spPr bwMode="auto">
          <a:xfrm>
            <a:off x="569912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1BBAD266-EC08-8393-91C7-272B10251C8B}"/>
              </a:ext>
            </a:extLst>
          </p:cNvPr>
          <p:cNvSpPr>
            <a:spLocks noChangeAspect="1" noChangeArrowheads="1"/>
          </p:cNvSpPr>
          <p:nvPr/>
        </p:nvSpPr>
        <p:spPr bwMode="auto">
          <a:xfrm>
            <a:off x="755650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7">
            <a:extLst>
              <a:ext uri="{FF2B5EF4-FFF2-40B4-BE49-F238E27FC236}">
                <a16:creationId xmlns:a16="http://schemas.microsoft.com/office/drawing/2014/main" id="{7CEDAA98-DEDF-01D1-A200-338924F4D3FD}"/>
              </a:ext>
            </a:extLst>
          </p:cNvPr>
          <p:cNvSpPr>
            <a:spLocks noChangeAspect="1" noChangeArrowheads="1"/>
          </p:cNvSpPr>
          <p:nvPr/>
        </p:nvSpPr>
        <p:spPr bwMode="auto">
          <a:xfrm>
            <a:off x="9413875"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a:extLst>
              <a:ext uri="{FF2B5EF4-FFF2-40B4-BE49-F238E27FC236}">
                <a16:creationId xmlns:a16="http://schemas.microsoft.com/office/drawing/2014/main" id="{0276A3D9-34C4-0BFA-3882-14F4BB0BE9C8}"/>
              </a:ext>
            </a:extLst>
          </p:cNvPr>
          <p:cNvSpPr>
            <a:spLocks noChangeAspect="1" noChangeArrowheads="1"/>
          </p:cNvSpPr>
          <p:nvPr/>
        </p:nvSpPr>
        <p:spPr bwMode="auto">
          <a:xfrm>
            <a:off x="11271250" y="-746125"/>
            <a:ext cx="156210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6" name="Straight Connector 35">
            <a:extLst>
              <a:ext uri="{FF2B5EF4-FFF2-40B4-BE49-F238E27FC236}">
                <a16:creationId xmlns:a16="http://schemas.microsoft.com/office/drawing/2014/main" id="{4707B73A-7595-6E4D-C8A8-ACD4C5DB43E5}"/>
              </a:ext>
            </a:extLst>
          </p:cNvPr>
          <p:cNvCxnSpPr>
            <a:cxnSpLocks/>
          </p:cNvCxnSpPr>
          <p:nvPr/>
        </p:nvCxnSpPr>
        <p:spPr>
          <a:xfrm>
            <a:off x="8149303" y="1131511"/>
            <a:ext cx="34648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E4A3BC3-5CD3-84C1-121D-2F007A82F069}"/>
              </a:ext>
            </a:extLst>
          </p:cNvPr>
          <p:cNvCxnSpPr>
            <a:cxnSpLocks/>
          </p:cNvCxnSpPr>
          <p:nvPr/>
        </p:nvCxnSpPr>
        <p:spPr>
          <a:xfrm>
            <a:off x="8082629" y="6775299"/>
            <a:ext cx="3464845"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A graph with a line&#10;&#10;AI-generated content may be incorrect.">
            <a:extLst>
              <a:ext uri="{FF2B5EF4-FFF2-40B4-BE49-F238E27FC236}">
                <a16:creationId xmlns:a16="http://schemas.microsoft.com/office/drawing/2014/main" id="{4DEB4892-671C-96F1-BECF-0377F90F5FBD}"/>
              </a:ext>
            </a:extLst>
          </p:cNvPr>
          <p:cNvPicPr>
            <a:picLocks noChangeAspect="1"/>
          </p:cNvPicPr>
          <p:nvPr/>
        </p:nvPicPr>
        <p:blipFill>
          <a:blip r:embed="rId3"/>
          <a:stretch>
            <a:fillRect/>
          </a:stretch>
        </p:blipFill>
        <p:spPr>
          <a:xfrm>
            <a:off x="789542" y="1031807"/>
            <a:ext cx="10603735" cy="2921519"/>
          </a:xfrm>
          <a:prstGeom prst="rect">
            <a:avLst/>
          </a:prstGeom>
        </p:spPr>
      </p:pic>
    </p:spTree>
    <p:extLst>
      <p:ext uri="{BB962C8B-B14F-4D97-AF65-F5344CB8AC3E}">
        <p14:creationId xmlns:p14="http://schemas.microsoft.com/office/powerpoint/2010/main" val="2060578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388A-F7CC-5677-224D-A38189C4A49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0257929-8631-9BD6-3380-0E698018F801}"/>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9E013317-92FC-0338-1D25-63C1533FC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9FBFD0-4661-4E05-8A21-92936DA5C6A9}"/>
              </a:ext>
            </a:extLst>
          </p:cNvPr>
          <p:cNvSpPr txBox="1"/>
          <p:nvPr/>
        </p:nvSpPr>
        <p:spPr>
          <a:xfrm>
            <a:off x="537633" y="221417"/>
            <a:ext cx="6104466" cy="584775"/>
          </a:xfrm>
          <a:prstGeom prst="rect">
            <a:avLst/>
          </a:prstGeom>
          <a:noFill/>
        </p:spPr>
        <p:txBody>
          <a:bodyPr wrap="square">
            <a:spAutoFit/>
          </a:bodyPr>
          <a:lstStyle/>
          <a:p>
            <a:r>
              <a:rPr lang="en-US" sz="3200" b="1">
                <a:solidFill>
                  <a:schemeClr val="bg1"/>
                </a:solidFill>
              </a:rPr>
              <a:t>Conclusion/Next Steps</a:t>
            </a:r>
          </a:p>
        </p:txBody>
      </p:sp>
      <p:sp>
        <p:nvSpPr>
          <p:cNvPr id="2" name="TextBox 1">
            <a:extLst>
              <a:ext uri="{FF2B5EF4-FFF2-40B4-BE49-F238E27FC236}">
                <a16:creationId xmlns:a16="http://schemas.microsoft.com/office/drawing/2014/main" id="{02A375E6-3374-8938-4913-5208247CD50A}"/>
              </a:ext>
            </a:extLst>
          </p:cNvPr>
          <p:cNvSpPr txBox="1"/>
          <p:nvPr/>
        </p:nvSpPr>
        <p:spPr>
          <a:xfrm>
            <a:off x="355180" y="1249028"/>
            <a:ext cx="7816532" cy="923330"/>
          </a:xfrm>
          <a:prstGeom prst="rect">
            <a:avLst/>
          </a:prstGeom>
          <a:noFill/>
        </p:spPr>
        <p:txBody>
          <a:bodyPr wrap="square" lIns="91440" tIns="45720" rIns="91440" bIns="45720" rtlCol="0" anchor="t">
            <a:spAutoFit/>
          </a:bodyPr>
          <a:lstStyle/>
          <a:p>
            <a:r>
              <a:rPr lang="en-US" b="1" dirty="0"/>
              <a:t>Conclusion:</a:t>
            </a:r>
          </a:p>
          <a:p>
            <a:pPr marL="285750" indent="-285750">
              <a:buFont typeface="Arial"/>
              <a:buChar char="•"/>
            </a:pPr>
            <a:r>
              <a:rPr lang="en-US" dirty="0"/>
              <a:t>Channel method is extremely accurate but more suited to satellite imagery</a:t>
            </a:r>
          </a:p>
          <a:p>
            <a:pPr marL="285750" indent="-285750">
              <a:buFont typeface="Arial"/>
              <a:buChar char="•"/>
            </a:pPr>
            <a:r>
              <a:rPr lang="en-US" dirty="0"/>
              <a:t>SAM can be used for segmentation but may require human cleaning</a:t>
            </a:r>
          </a:p>
        </p:txBody>
      </p:sp>
      <p:sp>
        <p:nvSpPr>
          <p:cNvPr id="14" name="TextBox 13">
            <a:extLst>
              <a:ext uri="{FF2B5EF4-FFF2-40B4-BE49-F238E27FC236}">
                <a16:creationId xmlns:a16="http://schemas.microsoft.com/office/drawing/2014/main" id="{282570FB-A331-D41F-D00C-39AC06CE7488}"/>
              </a:ext>
            </a:extLst>
          </p:cNvPr>
          <p:cNvSpPr txBox="1"/>
          <p:nvPr/>
        </p:nvSpPr>
        <p:spPr>
          <a:xfrm>
            <a:off x="225133" y="2333685"/>
            <a:ext cx="8442219" cy="4524315"/>
          </a:xfrm>
          <a:prstGeom prst="rect">
            <a:avLst/>
          </a:prstGeom>
          <a:noFill/>
        </p:spPr>
        <p:txBody>
          <a:bodyPr wrap="square" lIns="91440" tIns="45720" rIns="91440" bIns="45720" rtlCol="0" anchor="t">
            <a:spAutoFit/>
          </a:bodyPr>
          <a:lstStyle/>
          <a:p>
            <a:r>
              <a:rPr lang="en-US" b="1" dirty="0"/>
              <a:t>Next Steps:</a:t>
            </a:r>
          </a:p>
          <a:p>
            <a:endParaRPr lang="en-US" dirty="0"/>
          </a:p>
          <a:p>
            <a:pPr marL="342900" indent="-342900">
              <a:buFont typeface="Calibri"/>
              <a:buChar char="-"/>
            </a:pPr>
            <a:r>
              <a:rPr lang="en-US" dirty="0"/>
              <a:t>Check why all the values are the same?</a:t>
            </a:r>
          </a:p>
          <a:p>
            <a:pPr marL="342900" indent="-342900">
              <a:buFont typeface="Calibri"/>
              <a:buChar char="-"/>
            </a:pPr>
            <a:r>
              <a:rPr lang="en-US" dirty="0"/>
              <a:t>SAM source code + use coordinates to connect with model pipeline</a:t>
            </a:r>
          </a:p>
          <a:p>
            <a:pPr marL="342900" indent="-342900">
              <a:buFont typeface="Calibri"/>
              <a:buChar char="-"/>
            </a:pPr>
            <a:r>
              <a:rPr lang="en-US" dirty="0"/>
              <a:t>Draw architecture with model steps and training losses +math formulas</a:t>
            </a:r>
          </a:p>
          <a:p>
            <a:pPr marL="800100" lvl="1" indent="-342900">
              <a:buFont typeface="Calibri"/>
              <a:buChar char="-"/>
            </a:pPr>
            <a:r>
              <a:rPr lang="en-US" dirty="0"/>
              <a:t>Evaluate good vs bad numbers (perfect score +  how to interpret)</a:t>
            </a:r>
          </a:p>
          <a:p>
            <a:pPr marL="800100" lvl="1" indent="-342900">
              <a:buFont typeface="Calibri"/>
              <a:buChar char="-"/>
            </a:pPr>
            <a:r>
              <a:rPr lang="en-US" dirty="0"/>
              <a:t>Sketch out different models  w/ names, table with metrics and loss functions</a:t>
            </a:r>
          </a:p>
          <a:p>
            <a:pPr marL="800100" lvl="1" indent="-342900">
              <a:buFont typeface="Calibri"/>
              <a:buChar char="-"/>
            </a:pPr>
            <a:r>
              <a:rPr lang="en-US" dirty="0"/>
              <a:t>Latex/overleaf writeup w technical language</a:t>
            </a:r>
          </a:p>
          <a:p>
            <a:pPr marL="342900" indent="-342900">
              <a:buFont typeface="Calibri"/>
              <a:buChar char="-"/>
            </a:pPr>
            <a:endParaRPr lang="en-US" dirty="0"/>
          </a:p>
          <a:p>
            <a:pPr marL="342900" indent="-342900">
              <a:buFont typeface="Calibri"/>
              <a:buChar char="-"/>
            </a:pPr>
            <a:r>
              <a:rPr lang="en-US" dirty="0"/>
              <a:t>Research Paper steps:</a:t>
            </a:r>
          </a:p>
          <a:p>
            <a:pPr marL="800100" lvl="1" indent="-342900">
              <a:buFontTx/>
              <a:buChar char="-"/>
            </a:pPr>
            <a:r>
              <a:rPr lang="en-US" dirty="0"/>
              <a:t>Proof of concept [in progress]</a:t>
            </a:r>
          </a:p>
          <a:p>
            <a:pPr marL="1257300" lvl="2" indent="-342900">
              <a:buFontTx/>
              <a:buChar char="-"/>
            </a:pPr>
            <a:r>
              <a:rPr lang="en-US" dirty="0"/>
              <a:t>Technical terms/methods</a:t>
            </a:r>
          </a:p>
          <a:p>
            <a:pPr marL="800100" lvl="1" indent="-342900">
              <a:buFontTx/>
              <a:buChar char="-"/>
            </a:pPr>
            <a:r>
              <a:rPr lang="en-US" dirty="0"/>
              <a:t>Integrate with </a:t>
            </a:r>
            <a:r>
              <a:rPr lang="en-US" dirty="0" err="1"/>
              <a:t>stlcg</a:t>
            </a:r>
            <a:r>
              <a:rPr lang="en-US" dirty="0"/>
              <a:t>++</a:t>
            </a:r>
          </a:p>
          <a:p>
            <a:pPr marL="800100" lvl="1" indent="-342900">
              <a:buFontTx/>
              <a:buChar char="-"/>
            </a:pPr>
            <a:r>
              <a:rPr lang="en-US" dirty="0"/>
              <a:t>Finding sequence of control actions to satisfy STL</a:t>
            </a:r>
          </a:p>
          <a:p>
            <a:pPr marL="800100" lvl="1" indent="-342900">
              <a:buFontTx/>
              <a:buChar char="-"/>
            </a:pPr>
            <a:r>
              <a:rPr lang="en-US" dirty="0"/>
              <a:t>Apply for real satellite views (real-world applications)</a:t>
            </a:r>
          </a:p>
        </p:txBody>
      </p:sp>
      <p:pic>
        <p:nvPicPr>
          <p:cNvPr id="4" name="Picture 3" descr="A person holding a ball&#10;&#10;AI-generated content may be incorrect.">
            <a:extLst>
              <a:ext uri="{FF2B5EF4-FFF2-40B4-BE49-F238E27FC236}">
                <a16:creationId xmlns:a16="http://schemas.microsoft.com/office/drawing/2014/main" id="{1D7406CD-5063-6918-4A83-41199D662C66}"/>
              </a:ext>
            </a:extLst>
          </p:cNvPr>
          <p:cNvPicPr>
            <a:picLocks noChangeAspect="1"/>
          </p:cNvPicPr>
          <p:nvPr/>
        </p:nvPicPr>
        <p:blipFill>
          <a:blip r:embed="rId3"/>
          <a:stretch>
            <a:fillRect/>
          </a:stretch>
        </p:blipFill>
        <p:spPr>
          <a:xfrm>
            <a:off x="8667352" y="1240701"/>
            <a:ext cx="3434509" cy="4249757"/>
          </a:xfrm>
          <a:prstGeom prst="rect">
            <a:avLst/>
          </a:prstGeom>
        </p:spPr>
      </p:pic>
    </p:spTree>
    <p:extLst>
      <p:ext uri="{BB962C8B-B14F-4D97-AF65-F5344CB8AC3E}">
        <p14:creationId xmlns:p14="http://schemas.microsoft.com/office/powerpoint/2010/main" val="377279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7D7CB7-08FF-601B-8B5A-41C11CF215E3}"/>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FB803C76-5393-7908-75E2-DD2C1087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118EC1-A67B-C853-8841-36A0101920E5}"/>
              </a:ext>
            </a:extLst>
          </p:cNvPr>
          <p:cNvSpPr txBox="1"/>
          <p:nvPr/>
        </p:nvSpPr>
        <p:spPr>
          <a:xfrm>
            <a:off x="571076" y="1133808"/>
            <a:ext cx="7455324" cy="5570756"/>
          </a:xfrm>
          <a:prstGeom prst="rect">
            <a:avLst/>
          </a:prstGeom>
          <a:noFill/>
        </p:spPr>
        <p:txBody>
          <a:bodyPr wrap="square" rtlCol="0">
            <a:spAutoFit/>
          </a:bodyPr>
          <a:lstStyle/>
          <a:p>
            <a:r>
              <a:rPr lang="en-US" sz="2000" dirty="0"/>
              <a:t>Problem: Create Distance Prediction Model to Produce Number for STL predicate</a:t>
            </a:r>
          </a:p>
          <a:p>
            <a:endParaRPr lang="en-US" sz="2000" dirty="0"/>
          </a:p>
          <a:p>
            <a:r>
              <a:rPr lang="en-US" sz="2000" dirty="0"/>
              <a:t>Last Week Best Model: </a:t>
            </a:r>
            <a:r>
              <a:rPr lang="en-US" dirty="0"/>
              <a:t> '</a:t>
            </a:r>
            <a:r>
              <a:rPr lang="en-US" dirty="0" err="1"/>
              <a:t>conv_channels</a:t>
            </a:r>
            <a:r>
              <a:rPr lang="en-US" dirty="0"/>
              <a:t>': [16, 32, 64], '</a:t>
            </a:r>
            <a:r>
              <a:rPr lang="en-US" dirty="0" err="1"/>
              <a:t>kernel_size</a:t>
            </a:r>
            <a:r>
              <a:rPr lang="en-US" dirty="0"/>
              <a:t>': 3, '</a:t>
            </a:r>
            <a:r>
              <a:rPr lang="en-US" dirty="0" err="1"/>
              <a:t>linear_hidden_dim</a:t>
            </a:r>
            <a:r>
              <a:rPr lang="en-US" dirty="0"/>
              <a:t>': 64, 'epochs': 20</a:t>
            </a:r>
            <a:br>
              <a:rPr lang="en-US" sz="2000" dirty="0"/>
            </a:br>
            <a:r>
              <a:rPr lang="en-US" dirty="0"/>
              <a:t>Lowest Validation Loss: 6.6089</a:t>
            </a:r>
            <a:endParaRPr lang="en-US" sz="2000" dirty="0"/>
          </a:p>
          <a:p>
            <a:endParaRPr lang="en-US" sz="2000" dirty="0"/>
          </a:p>
          <a:p>
            <a:r>
              <a:rPr lang="en-US" sz="2000" dirty="0"/>
              <a:t>Changing:</a:t>
            </a:r>
          </a:p>
          <a:p>
            <a:pPr marL="342900" indent="-342900">
              <a:buFontTx/>
              <a:buChar char="-"/>
            </a:pPr>
            <a:r>
              <a:rPr lang="en-US" sz="2000" dirty="0"/>
              <a:t>Convolutional Channels</a:t>
            </a:r>
          </a:p>
          <a:p>
            <a:pPr marL="800100" lvl="1" indent="-342900">
              <a:buFontTx/>
              <a:buChar char="-"/>
            </a:pPr>
            <a:r>
              <a:rPr lang="en-US" sz="2000" dirty="0"/>
              <a:t>[16, 32, 64], [32, 64, 128], [8, 16, 32], [16, 32], [32, 64]</a:t>
            </a:r>
          </a:p>
          <a:p>
            <a:pPr marL="342900" indent="-342900">
              <a:buFontTx/>
              <a:buChar char="-"/>
            </a:pPr>
            <a:r>
              <a:rPr lang="en-US" sz="2000" dirty="0"/>
              <a:t>Kernal Size</a:t>
            </a:r>
          </a:p>
          <a:p>
            <a:pPr marL="800100" lvl="1" indent="-342900">
              <a:buFontTx/>
              <a:buChar char="-"/>
            </a:pPr>
            <a:r>
              <a:rPr lang="en-US" sz="2000" dirty="0"/>
              <a:t>1, 3, 5, 7</a:t>
            </a:r>
          </a:p>
          <a:p>
            <a:pPr marL="342900" indent="-342900">
              <a:buFontTx/>
              <a:buChar char="-"/>
            </a:pPr>
            <a:r>
              <a:rPr lang="en-US" sz="2000" dirty="0"/>
              <a:t>Linear hidden layers</a:t>
            </a:r>
          </a:p>
          <a:p>
            <a:pPr marL="800100" lvl="1" indent="-342900">
              <a:buFontTx/>
              <a:buChar char="-"/>
            </a:pPr>
            <a:r>
              <a:rPr lang="en-US" sz="2000" dirty="0"/>
              <a:t>32, 64, 128, 256</a:t>
            </a:r>
          </a:p>
          <a:p>
            <a:pPr marL="342900" indent="-342900">
              <a:buFontTx/>
              <a:buChar char="-"/>
            </a:pPr>
            <a:r>
              <a:rPr lang="en-US" sz="2000" dirty="0"/>
              <a:t>Epochs</a:t>
            </a:r>
          </a:p>
          <a:p>
            <a:pPr marL="800100" lvl="1" indent="-342900">
              <a:buFontTx/>
              <a:buChar char="-"/>
            </a:pPr>
            <a:r>
              <a:rPr lang="en-US" sz="2000" dirty="0"/>
              <a:t>10, 20, 30, 40, 50</a:t>
            </a:r>
          </a:p>
          <a:p>
            <a:pPr marL="342900" indent="-342900">
              <a:buFontTx/>
              <a:buChar char="-"/>
            </a:pPr>
            <a:r>
              <a:rPr lang="en-US" sz="2000" dirty="0"/>
              <a:t>Test more model combinations to determine best features</a:t>
            </a:r>
          </a:p>
          <a:p>
            <a:pPr marL="342900" indent="-342900">
              <a:buFontTx/>
              <a:buChar char="-"/>
            </a:pPr>
            <a:r>
              <a:rPr lang="en-US" sz="2000" dirty="0"/>
              <a:t>Metrics and visualizations</a:t>
            </a:r>
          </a:p>
        </p:txBody>
      </p:sp>
      <p:sp>
        <p:nvSpPr>
          <p:cNvPr id="9" name="TextBox 8">
            <a:extLst>
              <a:ext uri="{FF2B5EF4-FFF2-40B4-BE49-F238E27FC236}">
                <a16:creationId xmlns:a16="http://schemas.microsoft.com/office/drawing/2014/main" id="{CCEC2A4B-1913-0FE5-DB94-2229E380457B}"/>
              </a:ext>
            </a:extLst>
          </p:cNvPr>
          <p:cNvSpPr txBox="1"/>
          <p:nvPr/>
        </p:nvSpPr>
        <p:spPr>
          <a:xfrm>
            <a:off x="571076" y="221417"/>
            <a:ext cx="9817099" cy="584775"/>
          </a:xfrm>
          <a:prstGeom prst="rect">
            <a:avLst/>
          </a:prstGeom>
          <a:noFill/>
        </p:spPr>
        <p:txBody>
          <a:bodyPr wrap="square">
            <a:spAutoFit/>
          </a:bodyPr>
          <a:lstStyle/>
          <a:p>
            <a:r>
              <a:rPr lang="en-US" sz="3200" b="1" dirty="0">
                <a:solidFill>
                  <a:schemeClr val="bg1"/>
                </a:solidFill>
              </a:rPr>
              <a:t>Evaluating Distance Prediction Model :</a:t>
            </a:r>
          </a:p>
        </p:txBody>
      </p:sp>
      <p:sp>
        <p:nvSpPr>
          <p:cNvPr id="11" name="TextBox 10">
            <a:extLst>
              <a:ext uri="{FF2B5EF4-FFF2-40B4-BE49-F238E27FC236}">
                <a16:creationId xmlns:a16="http://schemas.microsoft.com/office/drawing/2014/main" id="{2738DC5A-061B-B28C-FDED-83A7EF553161}"/>
              </a:ext>
            </a:extLst>
          </p:cNvPr>
          <p:cNvSpPr txBox="1"/>
          <p:nvPr/>
        </p:nvSpPr>
        <p:spPr>
          <a:xfrm>
            <a:off x="7691966" y="4112736"/>
            <a:ext cx="4500034" cy="1631216"/>
          </a:xfrm>
          <a:prstGeom prst="rect">
            <a:avLst/>
          </a:prstGeom>
          <a:noFill/>
        </p:spPr>
        <p:txBody>
          <a:bodyPr wrap="square">
            <a:spAutoFit/>
          </a:bodyPr>
          <a:lstStyle/>
          <a:p>
            <a:r>
              <a:rPr lang="en-US" sz="2000" b="1" dirty="0"/>
              <a:t>Objectives</a:t>
            </a:r>
            <a:r>
              <a:rPr lang="en-US" sz="2000" dirty="0"/>
              <a:t>:</a:t>
            </a:r>
          </a:p>
          <a:p>
            <a:pPr marL="800100" lvl="1" indent="-342900">
              <a:buFontTx/>
              <a:buChar char="-"/>
            </a:pPr>
            <a:r>
              <a:rPr lang="en-US" sz="2000" dirty="0"/>
              <a:t>High accuracy</a:t>
            </a:r>
          </a:p>
          <a:p>
            <a:pPr marL="1257300" lvl="2" indent="-342900">
              <a:buFontTx/>
              <a:buChar char="-"/>
            </a:pPr>
            <a:r>
              <a:rPr lang="en-US" sz="2000" dirty="0"/>
              <a:t>Low validation loss (MSE)</a:t>
            </a:r>
          </a:p>
          <a:p>
            <a:pPr marL="1257300" lvl="2" indent="-342900">
              <a:buFontTx/>
              <a:buChar char="-"/>
            </a:pPr>
            <a:r>
              <a:rPr lang="en-US" sz="2000" dirty="0"/>
              <a:t>Low percentage error</a:t>
            </a:r>
          </a:p>
          <a:p>
            <a:pPr marL="800100" lvl="1" indent="-342900">
              <a:buFontTx/>
              <a:buChar char="-"/>
            </a:pPr>
            <a:r>
              <a:rPr lang="en-US" sz="2000" dirty="0"/>
              <a:t>Testing: 50 Models</a:t>
            </a:r>
          </a:p>
        </p:txBody>
      </p:sp>
    </p:spTree>
    <p:extLst>
      <p:ext uri="{BB962C8B-B14F-4D97-AF65-F5344CB8AC3E}">
        <p14:creationId xmlns:p14="http://schemas.microsoft.com/office/powerpoint/2010/main" val="180177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A01BF-9431-9760-1C67-A4E5577288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B1A3C0-A7DD-AE57-940F-A62BB030F48A}"/>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6F9EC0-534B-239B-780A-91DE65D97D34}"/>
              </a:ext>
            </a:extLst>
          </p:cNvPr>
          <p:cNvSpPr txBox="1"/>
          <p:nvPr/>
        </p:nvSpPr>
        <p:spPr>
          <a:xfrm>
            <a:off x="592183" y="278675"/>
            <a:ext cx="9605554" cy="584775"/>
          </a:xfrm>
          <a:prstGeom prst="rect">
            <a:avLst/>
          </a:prstGeom>
          <a:noFill/>
        </p:spPr>
        <p:txBody>
          <a:bodyPr wrap="square" rtlCol="0">
            <a:spAutoFit/>
          </a:bodyPr>
          <a:lstStyle/>
          <a:p>
            <a:r>
              <a:rPr lang="en-US" sz="3200" b="1" dirty="0">
                <a:solidFill>
                  <a:schemeClr val="bg1"/>
                </a:solidFill>
              </a:rPr>
              <a:t>Model Evaluation:</a:t>
            </a:r>
          </a:p>
        </p:txBody>
      </p:sp>
      <p:sp>
        <p:nvSpPr>
          <p:cNvPr id="10" name="TextBox 9">
            <a:extLst>
              <a:ext uri="{FF2B5EF4-FFF2-40B4-BE49-F238E27FC236}">
                <a16:creationId xmlns:a16="http://schemas.microsoft.com/office/drawing/2014/main" id="{4C4E0B13-31E4-4F14-04FE-E01F29DB2737}"/>
              </a:ext>
            </a:extLst>
          </p:cNvPr>
          <p:cNvSpPr txBox="1"/>
          <p:nvPr/>
        </p:nvSpPr>
        <p:spPr>
          <a:xfrm>
            <a:off x="7724503" y="1227909"/>
            <a:ext cx="3927566" cy="1602377"/>
          </a:xfrm>
          <a:prstGeom prst="rect">
            <a:avLst/>
          </a:prstGeom>
          <a:noFill/>
        </p:spPr>
        <p:txBody>
          <a:bodyPr wrap="square" rtlCol="0">
            <a:spAutoFit/>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3B25A1DE-0BE9-71C7-1F1F-2871485100DE}"/>
                  </a:ext>
                </a:extLst>
              </p14:cNvPr>
              <p14:cNvContentPartPr/>
              <p14:nvPr/>
            </p14:nvContentPartPr>
            <p14:xfrm>
              <a:off x="1203669" y="2512560"/>
              <a:ext cx="240840" cy="298080"/>
            </p14:xfrm>
          </p:contentPart>
        </mc:Choice>
        <mc:Fallback xmlns="">
          <p:pic>
            <p:nvPicPr>
              <p:cNvPr id="12" name="Ink 11">
                <a:extLst>
                  <a:ext uri="{FF2B5EF4-FFF2-40B4-BE49-F238E27FC236}">
                    <a16:creationId xmlns:a16="http://schemas.microsoft.com/office/drawing/2014/main" id="{3B25A1DE-0BE9-71C7-1F1F-2871485100DE}"/>
                  </a:ext>
                </a:extLst>
              </p:cNvPr>
              <p:cNvPicPr/>
              <p:nvPr/>
            </p:nvPicPr>
            <p:blipFill>
              <a:blip r:embed="rId3"/>
              <a:stretch>
                <a:fillRect/>
              </a:stretch>
            </p:blipFill>
            <p:spPr>
              <a:xfrm>
                <a:off x="1197549" y="2506440"/>
                <a:ext cx="253080" cy="310320"/>
              </a:xfrm>
              <a:prstGeom prst="rect">
                <a:avLst/>
              </a:prstGeom>
            </p:spPr>
          </p:pic>
        </mc:Fallback>
      </mc:AlternateContent>
      <p:pic>
        <p:nvPicPr>
          <p:cNvPr id="14" name="Picture 13">
            <a:extLst>
              <a:ext uri="{FF2B5EF4-FFF2-40B4-BE49-F238E27FC236}">
                <a16:creationId xmlns:a16="http://schemas.microsoft.com/office/drawing/2014/main" id="{88584BF6-6234-E52A-BB4D-2D95469740D9}"/>
              </a:ext>
            </a:extLst>
          </p:cNvPr>
          <p:cNvPicPr>
            <a:picLocks noChangeAspect="1"/>
          </p:cNvPicPr>
          <p:nvPr/>
        </p:nvPicPr>
        <p:blipFill>
          <a:blip r:embed="rId4"/>
          <a:stretch>
            <a:fillRect/>
          </a:stretch>
        </p:blipFill>
        <p:spPr>
          <a:xfrm>
            <a:off x="0" y="3915478"/>
            <a:ext cx="4399775" cy="2948438"/>
          </a:xfrm>
          <a:prstGeom prst="rect">
            <a:avLst/>
          </a:prstGeom>
        </p:spPr>
      </p:pic>
      <p:sp>
        <p:nvSpPr>
          <p:cNvPr id="15" name="TextBox 14">
            <a:extLst>
              <a:ext uri="{FF2B5EF4-FFF2-40B4-BE49-F238E27FC236}">
                <a16:creationId xmlns:a16="http://schemas.microsoft.com/office/drawing/2014/main" id="{8E47B45B-651D-124F-35BA-FEAD531AA38B}"/>
              </a:ext>
            </a:extLst>
          </p:cNvPr>
          <p:cNvSpPr txBox="1"/>
          <p:nvPr/>
        </p:nvSpPr>
        <p:spPr>
          <a:xfrm>
            <a:off x="4495958" y="4203508"/>
            <a:ext cx="2977876" cy="2585323"/>
          </a:xfrm>
          <a:prstGeom prst="rect">
            <a:avLst/>
          </a:prstGeom>
          <a:noFill/>
        </p:spPr>
        <p:txBody>
          <a:bodyPr wrap="square" rtlCol="0">
            <a:spAutoFit/>
          </a:bodyPr>
          <a:lstStyle/>
          <a:p>
            <a:r>
              <a:rPr lang="en-US" dirty="0"/>
              <a:t>Not good fit for small distances:</a:t>
            </a:r>
          </a:p>
          <a:p>
            <a:pPr marL="285750" indent="-285750">
              <a:buFontTx/>
              <a:buChar char="-"/>
            </a:pPr>
            <a:r>
              <a:rPr lang="en-US" dirty="0"/>
              <a:t>Percentage Error VERY high</a:t>
            </a:r>
          </a:p>
          <a:p>
            <a:pPr marL="285750" indent="-285750">
              <a:buFontTx/>
              <a:buChar char="-"/>
            </a:pPr>
            <a:r>
              <a:rPr lang="en-US" dirty="0"/>
              <a:t>Suggests inaccurate predictions for small distances</a:t>
            </a:r>
          </a:p>
          <a:p>
            <a:pPr marL="285750" indent="-285750">
              <a:buFontTx/>
              <a:buChar char="-"/>
            </a:pPr>
            <a:r>
              <a:rPr lang="en-US" dirty="0"/>
              <a:t>**need to validate </a:t>
            </a:r>
            <a:r>
              <a:rPr lang="en-US" dirty="0" err="1"/>
              <a:t>wandb</a:t>
            </a:r>
            <a:r>
              <a:rPr lang="en-US" dirty="0"/>
              <a:t> logging</a:t>
            </a:r>
          </a:p>
        </p:txBody>
      </p:sp>
      <p:pic>
        <p:nvPicPr>
          <p:cNvPr id="17" name="Picture 16">
            <a:extLst>
              <a:ext uri="{FF2B5EF4-FFF2-40B4-BE49-F238E27FC236}">
                <a16:creationId xmlns:a16="http://schemas.microsoft.com/office/drawing/2014/main" id="{3080DF73-5811-0E37-3E92-4C5DA29BADBD}"/>
              </a:ext>
            </a:extLst>
          </p:cNvPr>
          <p:cNvPicPr>
            <a:picLocks noChangeAspect="1"/>
          </p:cNvPicPr>
          <p:nvPr/>
        </p:nvPicPr>
        <p:blipFill>
          <a:blip r:embed="rId5"/>
          <a:stretch>
            <a:fillRect/>
          </a:stretch>
        </p:blipFill>
        <p:spPr>
          <a:xfrm>
            <a:off x="7219406" y="3915478"/>
            <a:ext cx="4133747" cy="2851290"/>
          </a:xfrm>
          <a:prstGeom prst="rect">
            <a:avLst/>
          </a:prstGeom>
        </p:spPr>
      </p:pic>
      <p:sp>
        <p:nvSpPr>
          <p:cNvPr id="18" name="TextBox 17">
            <a:extLst>
              <a:ext uri="{FF2B5EF4-FFF2-40B4-BE49-F238E27FC236}">
                <a16:creationId xmlns:a16="http://schemas.microsoft.com/office/drawing/2014/main" id="{1A362FB2-9AAF-9B7F-1B2C-A4485BEC942E}"/>
              </a:ext>
            </a:extLst>
          </p:cNvPr>
          <p:cNvSpPr txBox="1"/>
          <p:nvPr/>
        </p:nvSpPr>
        <p:spPr>
          <a:xfrm>
            <a:off x="7659605" y="3030584"/>
            <a:ext cx="3693548" cy="1477328"/>
          </a:xfrm>
          <a:prstGeom prst="rect">
            <a:avLst/>
          </a:prstGeom>
          <a:noFill/>
        </p:spPr>
        <p:txBody>
          <a:bodyPr wrap="square" rtlCol="0">
            <a:spAutoFit/>
          </a:bodyPr>
          <a:lstStyle/>
          <a:p>
            <a:r>
              <a:rPr lang="en-US" dirty="0"/>
              <a:t>MSE: 0.381</a:t>
            </a:r>
          </a:p>
          <a:p>
            <a:pPr marL="285750" indent="-285750">
              <a:buFontTx/>
              <a:buChar char="-"/>
            </a:pPr>
            <a:r>
              <a:rPr lang="en-US" dirty="0"/>
              <a:t>Validation loss calculated through MSE</a:t>
            </a:r>
          </a:p>
          <a:p>
            <a:pPr marL="285750" indent="-285750">
              <a:buFontTx/>
              <a:buChar char="-"/>
            </a:pPr>
            <a:r>
              <a:rPr lang="en-US" dirty="0"/>
              <a:t>Low </a:t>
            </a:r>
            <a:r>
              <a:rPr lang="en-US" dirty="0" err="1"/>
              <a:t>val_loss</a:t>
            </a:r>
            <a:r>
              <a:rPr lang="en-US" dirty="0"/>
              <a:t> suggests more accurate predictions</a:t>
            </a:r>
          </a:p>
        </p:txBody>
      </p:sp>
      <p:pic>
        <p:nvPicPr>
          <p:cNvPr id="20" name="Picture 19">
            <a:extLst>
              <a:ext uri="{FF2B5EF4-FFF2-40B4-BE49-F238E27FC236}">
                <a16:creationId xmlns:a16="http://schemas.microsoft.com/office/drawing/2014/main" id="{0A295176-C999-707D-C741-B0F5B069C277}"/>
              </a:ext>
            </a:extLst>
          </p:cNvPr>
          <p:cNvPicPr>
            <a:picLocks noChangeAspect="1"/>
          </p:cNvPicPr>
          <p:nvPr/>
        </p:nvPicPr>
        <p:blipFill>
          <a:blip r:embed="rId6"/>
          <a:stretch>
            <a:fillRect/>
          </a:stretch>
        </p:blipFill>
        <p:spPr>
          <a:xfrm>
            <a:off x="-3508" y="1114954"/>
            <a:ext cx="6014841" cy="2976906"/>
          </a:xfrm>
          <a:prstGeom prst="rect">
            <a:avLst/>
          </a:prstGeom>
        </p:spPr>
      </p:pic>
      <p:grpSp>
        <p:nvGrpSpPr>
          <p:cNvPr id="26" name="Group 25">
            <a:extLst>
              <a:ext uri="{FF2B5EF4-FFF2-40B4-BE49-F238E27FC236}">
                <a16:creationId xmlns:a16="http://schemas.microsoft.com/office/drawing/2014/main" id="{93960646-A970-A7B6-5EF6-7CA0C5B68BD4}"/>
              </a:ext>
            </a:extLst>
          </p:cNvPr>
          <p:cNvGrpSpPr/>
          <p:nvPr/>
        </p:nvGrpSpPr>
        <p:grpSpPr>
          <a:xfrm>
            <a:off x="1419489" y="2766140"/>
            <a:ext cx="145440" cy="271440"/>
            <a:chOff x="1500071" y="2904023"/>
            <a:chExt cx="145440" cy="271440"/>
          </a:xfrm>
        </p:grpSpPr>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1CA6D236-B652-0B3D-4141-55C1144045F6}"/>
                    </a:ext>
                  </a:extLst>
                </p14:cNvPr>
                <p14:cNvContentPartPr/>
                <p14:nvPr/>
              </p14:nvContentPartPr>
              <p14:xfrm>
                <a:off x="1500071" y="3054503"/>
                <a:ext cx="145440" cy="120960"/>
              </p14:xfrm>
            </p:contentPart>
          </mc:Choice>
          <mc:Fallback xmlns="">
            <p:pic>
              <p:nvPicPr>
                <p:cNvPr id="24" name="Ink 23">
                  <a:extLst>
                    <a:ext uri="{FF2B5EF4-FFF2-40B4-BE49-F238E27FC236}">
                      <a16:creationId xmlns:a16="http://schemas.microsoft.com/office/drawing/2014/main" id="{1CA6D236-B652-0B3D-4141-55C1144045F6}"/>
                    </a:ext>
                  </a:extLst>
                </p:cNvPr>
                <p:cNvPicPr/>
                <p:nvPr/>
              </p:nvPicPr>
              <p:blipFill>
                <a:blip r:embed="rId8"/>
                <a:stretch>
                  <a:fillRect/>
                </a:stretch>
              </p:blipFill>
              <p:spPr>
                <a:xfrm>
                  <a:off x="1493951" y="3048383"/>
                  <a:ext cx="157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5B40549A-CC26-DE33-25AA-121D7F09D8FF}"/>
                    </a:ext>
                  </a:extLst>
                </p14:cNvPr>
                <p14:cNvContentPartPr/>
                <p14:nvPr/>
              </p14:nvContentPartPr>
              <p14:xfrm>
                <a:off x="1534631" y="2904023"/>
                <a:ext cx="74880" cy="257040"/>
              </p14:xfrm>
            </p:contentPart>
          </mc:Choice>
          <mc:Fallback xmlns="">
            <p:pic>
              <p:nvPicPr>
                <p:cNvPr id="25" name="Ink 24">
                  <a:extLst>
                    <a:ext uri="{FF2B5EF4-FFF2-40B4-BE49-F238E27FC236}">
                      <a16:creationId xmlns:a16="http://schemas.microsoft.com/office/drawing/2014/main" id="{5B40549A-CC26-DE33-25AA-121D7F09D8FF}"/>
                    </a:ext>
                  </a:extLst>
                </p:cNvPr>
                <p:cNvPicPr/>
                <p:nvPr/>
              </p:nvPicPr>
              <p:blipFill>
                <a:blip r:embed="rId10"/>
                <a:stretch>
                  <a:fillRect/>
                </a:stretch>
              </p:blipFill>
              <p:spPr>
                <a:xfrm>
                  <a:off x="1528511" y="2897903"/>
                  <a:ext cx="87120" cy="269280"/>
                </a:xfrm>
                <a:prstGeom prst="rect">
                  <a:avLst/>
                </a:prstGeom>
              </p:spPr>
            </p:pic>
          </mc:Fallback>
        </mc:AlternateContent>
      </p:grpSp>
      <p:pic>
        <p:nvPicPr>
          <p:cNvPr id="29" name="Picture 28">
            <a:extLst>
              <a:ext uri="{FF2B5EF4-FFF2-40B4-BE49-F238E27FC236}">
                <a16:creationId xmlns:a16="http://schemas.microsoft.com/office/drawing/2014/main" id="{061BAFF1-E315-1026-40C7-A1A012956C7E}"/>
              </a:ext>
            </a:extLst>
          </p:cNvPr>
          <p:cNvPicPr>
            <a:picLocks noChangeAspect="1"/>
          </p:cNvPicPr>
          <p:nvPr/>
        </p:nvPicPr>
        <p:blipFill>
          <a:blip r:embed="rId11"/>
          <a:stretch>
            <a:fillRect/>
          </a:stretch>
        </p:blipFill>
        <p:spPr>
          <a:xfrm>
            <a:off x="6366844" y="1424029"/>
            <a:ext cx="1705123" cy="1518493"/>
          </a:xfrm>
          <a:prstGeom prst="rect">
            <a:avLst/>
          </a:prstGeom>
        </p:spPr>
      </p:pic>
      <p:sp>
        <p:nvSpPr>
          <p:cNvPr id="30" name="TextBox 29">
            <a:extLst>
              <a:ext uri="{FF2B5EF4-FFF2-40B4-BE49-F238E27FC236}">
                <a16:creationId xmlns:a16="http://schemas.microsoft.com/office/drawing/2014/main" id="{F946CD76-4240-B2E3-E474-160EA7079237}"/>
              </a:ext>
            </a:extLst>
          </p:cNvPr>
          <p:cNvSpPr txBox="1"/>
          <p:nvPr/>
        </p:nvSpPr>
        <p:spPr>
          <a:xfrm>
            <a:off x="1324089" y="2555153"/>
            <a:ext cx="851844" cy="262687"/>
          </a:xfrm>
          <a:prstGeom prst="rect">
            <a:avLst/>
          </a:prstGeom>
          <a:solidFill>
            <a:schemeClr val="bg1"/>
          </a:solidFill>
        </p:spPr>
        <p:txBody>
          <a:bodyPr wrap="square" rtlCol="0">
            <a:spAutoFit/>
          </a:bodyPr>
          <a:lstStyle/>
          <a:p>
            <a:r>
              <a:rPr lang="en-US" sz="1100" b="1" dirty="0"/>
              <a:t>Best Trial</a:t>
            </a:r>
          </a:p>
        </p:txBody>
      </p:sp>
      <p:sp>
        <p:nvSpPr>
          <p:cNvPr id="11" name="TextBox 10">
            <a:extLst>
              <a:ext uri="{FF2B5EF4-FFF2-40B4-BE49-F238E27FC236}">
                <a16:creationId xmlns:a16="http://schemas.microsoft.com/office/drawing/2014/main" id="{BC9D8FA8-D4ED-45D2-187E-ACFA1D90D155}"/>
              </a:ext>
            </a:extLst>
          </p:cNvPr>
          <p:cNvSpPr txBox="1"/>
          <p:nvPr/>
        </p:nvSpPr>
        <p:spPr>
          <a:xfrm>
            <a:off x="8071967" y="1129942"/>
            <a:ext cx="3830771" cy="1477328"/>
          </a:xfrm>
          <a:prstGeom prst="rect">
            <a:avLst/>
          </a:prstGeom>
          <a:noFill/>
        </p:spPr>
        <p:txBody>
          <a:bodyPr wrap="square" rtlCol="0">
            <a:spAutoFit/>
          </a:bodyPr>
          <a:lstStyle/>
          <a:p>
            <a:r>
              <a:rPr lang="en-US" dirty="0"/>
              <a:t>Findings</a:t>
            </a:r>
          </a:p>
          <a:p>
            <a:pPr marL="285750" indent="-285750">
              <a:buFontTx/>
              <a:buChar char="-"/>
            </a:pPr>
            <a:r>
              <a:rPr lang="en-US" dirty="0"/>
              <a:t>Higher epochs doesn’t mean lower validation set loss</a:t>
            </a:r>
          </a:p>
          <a:p>
            <a:pPr marL="285750" indent="-285750">
              <a:buFontTx/>
              <a:buChar char="-"/>
            </a:pPr>
            <a:r>
              <a:rPr lang="en-US" dirty="0"/>
              <a:t>Kernel size balanced (3) leads to to better results</a:t>
            </a:r>
          </a:p>
        </p:txBody>
      </p:sp>
      <p:sp>
        <p:nvSpPr>
          <p:cNvPr id="31" name="TextBox 30">
            <a:extLst>
              <a:ext uri="{FF2B5EF4-FFF2-40B4-BE49-F238E27FC236}">
                <a16:creationId xmlns:a16="http://schemas.microsoft.com/office/drawing/2014/main" id="{3DC07B2C-2F72-99D5-CFF0-E5A17CA53219}"/>
              </a:ext>
            </a:extLst>
          </p:cNvPr>
          <p:cNvSpPr txBox="1"/>
          <p:nvPr/>
        </p:nvSpPr>
        <p:spPr>
          <a:xfrm>
            <a:off x="6366844" y="1195692"/>
            <a:ext cx="1106990" cy="369332"/>
          </a:xfrm>
          <a:prstGeom prst="rect">
            <a:avLst/>
          </a:prstGeom>
          <a:noFill/>
        </p:spPr>
        <p:txBody>
          <a:bodyPr wrap="square" rtlCol="0">
            <a:spAutoFit/>
          </a:bodyPr>
          <a:lstStyle/>
          <a:p>
            <a:r>
              <a:rPr lang="en-US" dirty="0"/>
              <a:t>Best Trial</a:t>
            </a:r>
          </a:p>
        </p:txBody>
      </p:sp>
    </p:spTree>
    <p:extLst>
      <p:ext uri="{BB962C8B-B14F-4D97-AF65-F5344CB8AC3E}">
        <p14:creationId xmlns:p14="http://schemas.microsoft.com/office/powerpoint/2010/main" val="324914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388A-F7CC-5677-224D-A38189C4A49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0257929-8631-9BD6-3380-0E698018F801}"/>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9E013317-92FC-0338-1D25-63C1533FC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66D58E-2BF5-40A4-0BE0-1E2AD818D32F}"/>
              </a:ext>
            </a:extLst>
          </p:cNvPr>
          <p:cNvSpPr txBox="1"/>
          <p:nvPr/>
        </p:nvSpPr>
        <p:spPr>
          <a:xfrm>
            <a:off x="321249" y="1115880"/>
            <a:ext cx="11379684" cy="6247864"/>
          </a:xfrm>
          <a:prstGeom prst="rect">
            <a:avLst/>
          </a:prstGeom>
          <a:noFill/>
        </p:spPr>
        <p:txBody>
          <a:bodyPr wrap="square" rtlCol="0">
            <a:spAutoFit/>
          </a:bodyPr>
          <a:lstStyle/>
          <a:p>
            <a:r>
              <a:rPr lang="en-US" sz="2000" dirty="0"/>
              <a:t>Current Limitations:</a:t>
            </a:r>
          </a:p>
          <a:p>
            <a:pPr marL="342900" indent="-342900">
              <a:buFontTx/>
              <a:buChar char="-"/>
            </a:pPr>
            <a:r>
              <a:rPr lang="en-US" sz="2000" dirty="0"/>
              <a:t>Small distance percent errors</a:t>
            </a:r>
          </a:p>
          <a:p>
            <a:pPr marL="342900" indent="-342900">
              <a:buFontTx/>
              <a:buChar char="-"/>
            </a:pPr>
            <a:r>
              <a:rPr lang="en-US" sz="2000" dirty="0" err="1"/>
              <a:t>WandB</a:t>
            </a:r>
            <a:endParaRPr lang="en-US" sz="2000" dirty="0"/>
          </a:p>
          <a:p>
            <a:pPr marL="800100" lvl="1" indent="-342900">
              <a:buFontTx/>
              <a:buChar char="-"/>
            </a:pPr>
            <a:r>
              <a:rPr lang="en-US" sz="2000" dirty="0"/>
              <a:t>Tried to create histograms for every mode but led to crashing every program making non-</a:t>
            </a:r>
            <a:r>
              <a:rPr lang="en-US" sz="2000" dirty="0" err="1"/>
              <a:t>iterable</a:t>
            </a:r>
            <a:endParaRPr lang="en-US" sz="2000" dirty="0"/>
          </a:p>
          <a:p>
            <a:endParaRPr lang="en-US" sz="2000" dirty="0"/>
          </a:p>
          <a:p>
            <a:r>
              <a:rPr lang="en-US" sz="2000" dirty="0"/>
              <a:t>Next Steps:</a:t>
            </a:r>
          </a:p>
          <a:p>
            <a:pPr marL="342900" indent="-342900">
              <a:buFontTx/>
              <a:buChar char="-"/>
            </a:pPr>
            <a:r>
              <a:rPr lang="en-US" sz="2000" dirty="0"/>
              <a:t>Best Model Histogram/boxplot/scatterplot w percent by actual</a:t>
            </a:r>
          </a:p>
          <a:p>
            <a:pPr marL="800100" lvl="1" indent="-342900">
              <a:buFontTx/>
              <a:buChar char="-"/>
            </a:pPr>
            <a:r>
              <a:rPr lang="en-US" sz="2000" dirty="0"/>
              <a:t>Check how well model fares for different distances</a:t>
            </a:r>
          </a:p>
          <a:p>
            <a:pPr marL="342900" indent="-342900">
              <a:buFontTx/>
              <a:buChar char="-"/>
            </a:pPr>
            <a:r>
              <a:rPr lang="en-US" sz="2000" dirty="0"/>
              <a:t>Check small distance predictions:</a:t>
            </a:r>
          </a:p>
          <a:p>
            <a:pPr marL="800100" lvl="1" indent="-342900">
              <a:buFontTx/>
              <a:buChar char="-"/>
            </a:pPr>
            <a:r>
              <a:rPr lang="en-US" sz="2000" dirty="0"/>
              <a:t>Log absolute error</a:t>
            </a:r>
          </a:p>
          <a:p>
            <a:pPr marL="800100" lvl="1" indent="-342900">
              <a:buFontTx/>
              <a:buChar char="-"/>
            </a:pPr>
            <a:r>
              <a:rPr lang="en-US" sz="2000" dirty="0"/>
              <a:t>Smaller test model to evaluate dataset</a:t>
            </a:r>
          </a:p>
          <a:p>
            <a:pPr marL="800100" lvl="1" indent="-342900">
              <a:buFontTx/>
              <a:buChar char="-"/>
            </a:pPr>
            <a:endParaRPr lang="en-US" sz="2000" dirty="0"/>
          </a:p>
          <a:p>
            <a:pPr marL="342900" indent="-342900">
              <a:buFontTx/>
              <a:buChar char="-"/>
            </a:pPr>
            <a:r>
              <a:rPr lang="en-US" sz="2000" dirty="0"/>
              <a:t>Advanced Dataset</a:t>
            </a:r>
          </a:p>
          <a:p>
            <a:pPr marL="800100" lvl="1" indent="-342900">
              <a:buFontTx/>
              <a:buChar char="-"/>
            </a:pPr>
            <a:r>
              <a:rPr lang="en-US" sz="2000" dirty="0"/>
              <a:t>Include color descriptors</a:t>
            </a:r>
          </a:p>
          <a:p>
            <a:pPr marL="800100" lvl="1" indent="-342900">
              <a:buFontTx/>
              <a:buChar char="-"/>
            </a:pPr>
            <a:r>
              <a:rPr lang="en-US" sz="2000" dirty="0"/>
              <a:t>Research further into amount of data (for just distance, &gt;10,000)</a:t>
            </a:r>
          </a:p>
          <a:p>
            <a:pPr marL="800100" lvl="1" indent="-342900">
              <a:buFontTx/>
              <a:buChar char="-"/>
            </a:pPr>
            <a:r>
              <a:rPr lang="en-US" sz="2000" dirty="0"/>
              <a:t>Visualize data size vs training/validation loss</a:t>
            </a:r>
          </a:p>
          <a:p>
            <a:pPr marL="342900" indent="-342900">
              <a:buFontTx/>
              <a:buChar char="-"/>
            </a:pPr>
            <a:r>
              <a:rPr lang="en-US" sz="2000" dirty="0"/>
              <a:t>Resizing/scaling images for adaptability</a:t>
            </a:r>
          </a:p>
          <a:p>
            <a:pPr marL="342900" indent="-342900">
              <a:buFontTx/>
              <a:buChar char="-"/>
            </a:pPr>
            <a:r>
              <a:rPr lang="en-US" sz="2000" dirty="0"/>
              <a:t>Test on STL package</a:t>
            </a:r>
          </a:p>
          <a:p>
            <a:pPr lvl="1"/>
            <a:endParaRPr lang="en-US" sz="2000" dirty="0"/>
          </a:p>
        </p:txBody>
      </p:sp>
      <p:sp>
        <p:nvSpPr>
          <p:cNvPr id="3" name="TextBox 2">
            <a:extLst>
              <a:ext uri="{FF2B5EF4-FFF2-40B4-BE49-F238E27FC236}">
                <a16:creationId xmlns:a16="http://schemas.microsoft.com/office/drawing/2014/main" id="{B79FBFD0-4661-4E05-8A21-92936DA5C6A9}"/>
              </a:ext>
            </a:extLst>
          </p:cNvPr>
          <p:cNvSpPr txBox="1"/>
          <p:nvPr/>
        </p:nvSpPr>
        <p:spPr>
          <a:xfrm>
            <a:off x="537633" y="221417"/>
            <a:ext cx="6104466" cy="584775"/>
          </a:xfrm>
          <a:prstGeom prst="rect">
            <a:avLst/>
          </a:prstGeom>
          <a:noFill/>
        </p:spPr>
        <p:txBody>
          <a:bodyPr wrap="square">
            <a:spAutoFit/>
          </a:bodyPr>
          <a:lstStyle/>
          <a:p>
            <a:r>
              <a:rPr lang="en-US" sz="3200" b="1" dirty="0">
                <a:solidFill>
                  <a:schemeClr val="bg1"/>
                </a:solidFill>
              </a:rPr>
              <a:t>Conclusions</a:t>
            </a:r>
          </a:p>
        </p:txBody>
      </p:sp>
    </p:spTree>
    <p:extLst>
      <p:ext uri="{BB962C8B-B14F-4D97-AF65-F5344CB8AC3E}">
        <p14:creationId xmlns:p14="http://schemas.microsoft.com/office/powerpoint/2010/main" val="8731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1B8E4-3EEB-DD7A-A0CA-7CB41D67156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C44B0C8-0405-CEC3-AC68-478E99FC17FA}"/>
              </a:ext>
            </a:extLst>
          </p:cNvPr>
          <p:cNvSpPr/>
          <p:nvPr/>
        </p:nvSpPr>
        <p:spPr>
          <a:xfrm>
            <a:off x="0" y="2415540"/>
            <a:ext cx="12192000" cy="1562099"/>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CF2E5CA9-4CE2-E361-724B-33632CC24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DFE4D5-935B-B8A8-95DB-77221F79C6A6}"/>
              </a:ext>
            </a:extLst>
          </p:cNvPr>
          <p:cNvSpPr txBox="1"/>
          <p:nvPr/>
        </p:nvSpPr>
        <p:spPr>
          <a:xfrm>
            <a:off x="758613" y="2918897"/>
            <a:ext cx="9094452" cy="584775"/>
          </a:xfrm>
          <a:prstGeom prst="rect">
            <a:avLst/>
          </a:prstGeom>
          <a:noFill/>
        </p:spPr>
        <p:txBody>
          <a:bodyPr wrap="square">
            <a:spAutoFit/>
          </a:bodyPr>
          <a:lstStyle/>
          <a:p>
            <a:r>
              <a:rPr lang="en-US" sz="3200" b="1" dirty="0">
                <a:solidFill>
                  <a:schemeClr val="bg1"/>
                </a:solidFill>
              </a:rPr>
              <a:t>Evaluate Hyperparameters</a:t>
            </a:r>
          </a:p>
        </p:txBody>
      </p:sp>
    </p:spTree>
    <p:extLst>
      <p:ext uri="{BB962C8B-B14F-4D97-AF65-F5344CB8AC3E}">
        <p14:creationId xmlns:p14="http://schemas.microsoft.com/office/powerpoint/2010/main" val="96329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7D7CB7-08FF-601B-8B5A-41C11CF215E3}"/>
              </a:ext>
            </a:extLst>
          </p:cNvPr>
          <p:cNvSpPr/>
          <p:nvPr/>
        </p:nvSpPr>
        <p:spPr>
          <a:xfrm>
            <a:off x="0" y="0"/>
            <a:ext cx="12192000" cy="1027611"/>
          </a:xfrm>
          <a:prstGeom prst="rect">
            <a:avLst/>
          </a:prstGeom>
          <a:solidFill>
            <a:srgbClr val="4B2E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olarship Impact 2024: featuring Jasper Geldenbott and Annika Singh from our lab">
            <a:extLst>
              <a:ext uri="{FF2B5EF4-FFF2-40B4-BE49-F238E27FC236}">
                <a16:creationId xmlns:a16="http://schemas.microsoft.com/office/drawing/2014/main" id="{FB803C76-5393-7908-75E2-DD2C1087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105" y="5965371"/>
            <a:ext cx="2399896" cy="8926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118EC1-A67B-C853-8841-36A0101920E5}"/>
              </a:ext>
            </a:extLst>
          </p:cNvPr>
          <p:cNvSpPr txBox="1"/>
          <p:nvPr/>
        </p:nvSpPr>
        <p:spPr>
          <a:xfrm>
            <a:off x="571076" y="1133808"/>
            <a:ext cx="7455324" cy="5570756"/>
          </a:xfrm>
          <a:prstGeom prst="rect">
            <a:avLst/>
          </a:prstGeom>
          <a:noFill/>
        </p:spPr>
        <p:txBody>
          <a:bodyPr wrap="square" rtlCol="0">
            <a:spAutoFit/>
          </a:bodyPr>
          <a:lstStyle/>
          <a:p>
            <a:r>
              <a:rPr lang="en-US" sz="2000" dirty="0"/>
              <a:t>Problem: Create Distance Prediction Model to Produce Number for STL predicate</a:t>
            </a:r>
          </a:p>
          <a:p>
            <a:endParaRPr lang="en-US" sz="2000" dirty="0"/>
          </a:p>
          <a:p>
            <a:r>
              <a:rPr lang="en-US" sz="2000" dirty="0"/>
              <a:t>Last Week Best Model: </a:t>
            </a:r>
            <a:r>
              <a:rPr lang="en-US" dirty="0"/>
              <a:t> '</a:t>
            </a:r>
            <a:r>
              <a:rPr lang="en-US" dirty="0" err="1"/>
              <a:t>conv_channels</a:t>
            </a:r>
            <a:r>
              <a:rPr lang="en-US" dirty="0"/>
              <a:t>': [16, 32, 64], '</a:t>
            </a:r>
            <a:r>
              <a:rPr lang="en-US" dirty="0" err="1"/>
              <a:t>kernel_size</a:t>
            </a:r>
            <a:r>
              <a:rPr lang="en-US" dirty="0"/>
              <a:t>': 3, '</a:t>
            </a:r>
            <a:r>
              <a:rPr lang="en-US" dirty="0" err="1"/>
              <a:t>linear_hidden_dim</a:t>
            </a:r>
            <a:r>
              <a:rPr lang="en-US" dirty="0"/>
              <a:t>': 64, 'epochs': 20</a:t>
            </a:r>
            <a:br>
              <a:rPr lang="en-US" sz="2000" dirty="0"/>
            </a:br>
            <a:r>
              <a:rPr lang="en-US" dirty="0"/>
              <a:t>Lowest Validation Loss: 6.6089</a:t>
            </a:r>
            <a:endParaRPr lang="en-US" sz="2000" dirty="0"/>
          </a:p>
          <a:p>
            <a:endParaRPr lang="en-US" sz="2000" dirty="0"/>
          </a:p>
          <a:p>
            <a:r>
              <a:rPr lang="en-US" sz="2000" dirty="0"/>
              <a:t>Changing:</a:t>
            </a:r>
          </a:p>
          <a:p>
            <a:pPr marL="342900" indent="-342900">
              <a:buFontTx/>
              <a:buChar char="-"/>
            </a:pPr>
            <a:r>
              <a:rPr lang="en-US" sz="2000" dirty="0"/>
              <a:t>Convolutional Channels</a:t>
            </a:r>
          </a:p>
          <a:p>
            <a:pPr marL="800100" lvl="1" indent="-342900">
              <a:buFontTx/>
              <a:buChar char="-"/>
            </a:pPr>
            <a:r>
              <a:rPr lang="en-US" sz="2000" dirty="0"/>
              <a:t>[16, 32, 64], [32, 64, 128], [8, 16, 32], [16, 32], [32, 64]</a:t>
            </a:r>
          </a:p>
          <a:p>
            <a:pPr marL="342900" indent="-342900">
              <a:buFontTx/>
              <a:buChar char="-"/>
            </a:pPr>
            <a:r>
              <a:rPr lang="en-US" sz="2000" dirty="0"/>
              <a:t>Kernal Size</a:t>
            </a:r>
          </a:p>
          <a:p>
            <a:pPr marL="800100" lvl="1" indent="-342900">
              <a:buFontTx/>
              <a:buChar char="-"/>
            </a:pPr>
            <a:r>
              <a:rPr lang="en-US" sz="2000" dirty="0"/>
              <a:t>1, 3, 5, 7</a:t>
            </a:r>
          </a:p>
          <a:p>
            <a:pPr marL="342900" indent="-342900">
              <a:buFontTx/>
              <a:buChar char="-"/>
            </a:pPr>
            <a:r>
              <a:rPr lang="en-US" sz="2000" dirty="0"/>
              <a:t>Linear hidden layers</a:t>
            </a:r>
          </a:p>
          <a:p>
            <a:pPr marL="800100" lvl="1" indent="-342900">
              <a:buFontTx/>
              <a:buChar char="-"/>
            </a:pPr>
            <a:r>
              <a:rPr lang="en-US" sz="2000" dirty="0"/>
              <a:t>32, 64, 128, 256</a:t>
            </a:r>
          </a:p>
          <a:p>
            <a:pPr marL="342900" indent="-342900">
              <a:buFontTx/>
              <a:buChar char="-"/>
            </a:pPr>
            <a:r>
              <a:rPr lang="en-US" sz="2000" dirty="0"/>
              <a:t>Epochs</a:t>
            </a:r>
          </a:p>
          <a:p>
            <a:pPr marL="800100" lvl="1" indent="-342900">
              <a:buFontTx/>
              <a:buChar char="-"/>
            </a:pPr>
            <a:r>
              <a:rPr lang="en-US" sz="2000" dirty="0"/>
              <a:t>10, 20, 30, 40, 50</a:t>
            </a:r>
          </a:p>
          <a:p>
            <a:pPr marL="342900" indent="-342900">
              <a:buFontTx/>
              <a:buChar char="-"/>
            </a:pPr>
            <a:r>
              <a:rPr lang="en-US" sz="2000" dirty="0"/>
              <a:t>Test more model combinations to determine best features</a:t>
            </a:r>
          </a:p>
          <a:p>
            <a:pPr marL="342900" indent="-342900">
              <a:buFontTx/>
              <a:buChar char="-"/>
            </a:pPr>
            <a:r>
              <a:rPr lang="en-US" sz="2000" dirty="0"/>
              <a:t>Metrics and visualizations</a:t>
            </a:r>
          </a:p>
        </p:txBody>
      </p:sp>
      <p:sp>
        <p:nvSpPr>
          <p:cNvPr id="9" name="TextBox 8">
            <a:extLst>
              <a:ext uri="{FF2B5EF4-FFF2-40B4-BE49-F238E27FC236}">
                <a16:creationId xmlns:a16="http://schemas.microsoft.com/office/drawing/2014/main" id="{CCEC2A4B-1913-0FE5-DB94-2229E380457B}"/>
              </a:ext>
            </a:extLst>
          </p:cNvPr>
          <p:cNvSpPr txBox="1"/>
          <p:nvPr/>
        </p:nvSpPr>
        <p:spPr>
          <a:xfrm>
            <a:off x="571076" y="221417"/>
            <a:ext cx="9817099" cy="584775"/>
          </a:xfrm>
          <a:prstGeom prst="rect">
            <a:avLst/>
          </a:prstGeom>
          <a:noFill/>
        </p:spPr>
        <p:txBody>
          <a:bodyPr wrap="square">
            <a:spAutoFit/>
          </a:bodyPr>
          <a:lstStyle/>
          <a:p>
            <a:r>
              <a:rPr lang="en-US" sz="3200" b="1" dirty="0">
                <a:solidFill>
                  <a:schemeClr val="bg1"/>
                </a:solidFill>
              </a:rPr>
              <a:t>Evaluating Hyperparameters to find best fit model:</a:t>
            </a:r>
          </a:p>
        </p:txBody>
      </p:sp>
      <p:sp>
        <p:nvSpPr>
          <p:cNvPr id="11" name="TextBox 10">
            <a:extLst>
              <a:ext uri="{FF2B5EF4-FFF2-40B4-BE49-F238E27FC236}">
                <a16:creationId xmlns:a16="http://schemas.microsoft.com/office/drawing/2014/main" id="{2738DC5A-061B-B28C-FDED-83A7EF553161}"/>
              </a:ext>
            </a:extLst>
          </p:cNvPr>
          <p:cNvSpPr txBox="1"/>
          <p:nvPr/>
        </p:nvSpPr>
        <p:spPr>
          <a:xfrm>
            <a:off x="7691966" y="4112736"/>
            <a:ext cx="4500034" cy="1631216"/>
          </a:xfrm>
          <a:prstGeom prst="rect">
            <a:avLst/>
          </a:prstGeom>
          <a:noFill/>
        </p:spPr>
        <p:txBody>
          <a:bodyPr wrap="square">
            <a:spAutoFit/>
          </a:bodyPr>
          <a:lstStyle/>
          <a:p>
            <a:r>
              <a:rPr lang="en-US" sz="2000" b="1" dirty="0"/>
              <a:t>Objectives</a:t>
            </a:r>
            <a:r>
              <a:rPr lang="en-US" sz="2000" dirty="0"/>
              <a:t>:</a:t>
            </a:r>
          </a:p>
          <a:p>
            <a:pPr marL="800100" lvl="1" indent="-342900">
              <a:buFontTx/>
              <a:buChar char="-"/>
            </a:pPr>
            <a:r>
              <a:rPr lang="en-US" sz="2000" dirty="0"/>
              <a:t>High accuracy</a:t>
            </a:r>
          </a:p>
          <a:p>
            <a:pPr marL="1257300" lvl="2" indent="-342900">
              <a:buFontTx/>
              <a:buChar char="-"/>
            </a:pPr>
            <a:r>
              <a:rPr lang="en-US" sz="2000" dirty="0"/>
              <a:t>Low validation loss (MSE)</a:t>
            </a:r>
          </a:p>
          <a:p>
            <a:pPr marL="1257300" lvl="2" indent="-342900">
              <a:buFontTx/>
              <a:buChar char="-"/>
            </a:pPr>
            <a:r>
              <a:rPr lang="en-US" sz="2000" dirty="0"/>
              <a:t>Low percentage error</a:t>
            </a:r>
          </a:p>
          <a:p>
            <a:pPr marL="800100" lvl="1" indent="-342900">
              <a:buFontTx/>
              <a:buChar char="-"/>
            </a:pPr>
            <a:r>
              <a:rPr lang="en-US" sz="2000" dirty="0"/>
              <a:t>Testing: 50 Models</a:t>
            </a:r>
          </a:p>
        </p:txBody>
      </p:sp>
    </p:spTree>
    <p:extLst>
      <p:ext uri="{BB962C8B-B14F-4D97-AF65-F5344CB8AC3E}">
        <p14:creationId xmlns:p14="http://schemas.microsoft.com/office/powerpoint/2010/main" val="3284684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TotalTime>
  <Words>3250</Words>
  <Application>Microsoft Office PowerPoint</Application>
  <PresentationFormat>Widescreen</PresentationFormat>
  <Paragraphs>506</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Aptos Display</vt:lpstr>
      <vt:lpstr>Arial</vt:lpstr>
      <vt:lpstr>Calibri</vt:lpstr>
      <vt:lpstr>Calibri,Sans-Serif</vt:lpstr>
      <vt:lpstr>Consolas</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Anvika Singh</dc:creator>
  <cp:lastModifiedBy>Dimple Kaul</cp:lastModifiedBy>
  <cp:revision>218</cp:revision>
  <dcterms:created xsi:type="dcterms:W3CDTF">2025-08-06T15:43:11Z</dcterms:created>
  <dcterms:modified xsi:type="dcterms:W3CDTF">2025-10-31T23:18:07Z</dcterms:modified>
</cp:coreProperties>
</file>